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18003838" cy="1367948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90521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1810421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2715631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3620841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4526051" algn="l" defTabSz="905210" rtl="0" eaLnBrk="1" latinLnBrk="0" hangingPunct="1"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5431262" algn="l" defTabSz="905210" rtl="0" eaLnBrk="1" latinLnBrk="0" hangingPunct="1"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6336472" algn="l" defTabSz="905210" rtl="0" eaLnBrk="1" latinLnBrk="0" hangingPunct="1"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7241682" algn="l" defTabSz="905210" rtl="0" eaLnBrk="1" latinLnBrk="0" hangingPunct="1"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179" autoAdjust="0"/>
    <p:restoredTop sz="97917" autoAdjust="0"/>
  </p:normalViewPr>
  <p:slideViewPr>
    <p:cSldViewPr snapToGrid="0" snapToObjects="1">
      <p:cViewPr>
        <p:scale>
          <a:sx n="75" d="100"/>
          <a:sy n="75" d="100"/>
        </p:scale>
        <p:origin x="-1512" y="-240"/>
      </p:cViewPr>
      <p:guideLst>
        <p:guide orient="horz" pos="4309"/>
        <p:guide pos="56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2" y="547814"/>
            <a:ext cx="16203454" cy="2279915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92" y="3191881"/>
            <a:ext cx="16203454" cy="9027830"/>
          </a:xfrm>
          <a:prstGeom prst="rect">
            <a:avLst/>
          </a:prstGeom>
        </p:spPr>
        <p:txBody>
          <a:bodyPr vert="eaVert" lIns="181042" tIns="90521" rIns="181042" bIns="90521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52782" y="547815"/>
            <a:ext cx="4050864" cy="11671896"/>
          </a:xfrm>
          <a:prstGeom prst="rect">
            <a:avLst/>
          </a:prstGeom>
        </p:spPr>
        <p:txBody>
          <a:bodyPr vert="eaVert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92" y="547815"/>
            <a:ext cx="11852527" cy="11671896"/>
          </a:xfrm>
          <a:prstGeom prst="rect">
            <a:avLst/>
          </a:prstGeom>
        </p:spPr>
        <p:txBody>
          <a:bodyPr vert="eaVert" lIns="181042" tIns="90521" rIns="181042" bIns="90521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2" y="547814"/>
            <a:ext cx="16203454" cy="2279915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92" y="3191881"/>
            <a:ext cx="16203454" cy="9027830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179" y="8790339"/>
            <a:ext cx="15303262" cy="2716898"/>
          </a:xfrm>
          <a:prstGeom prst="rect">
            <a:avLst/>
          </a:prstGeom>
        </p:spPr>
        <p:txBody>
          <a:bodyPr vert="horz" lIns="181042" tIns="90521" rIns="181042" bIns="90521" anchor="t"/>
          <a:lstStyle>
            <a:lvl1pPr algn="l">
              <a:defRPr sz="79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179" y="5797952"/>
            <a:ext cx="15303262" cy="2992387"/>
          </a:xfrm>
          <a:prstGeom prst="rect">
            <a:avLst/>
          </a:prstGeom>
        </p:spPr>
        <p:txBody>
          <a:bodyPr vert="horz" lIns="181042" tIns="90521" rIns="181042" bIns="90521" anchor="b"/>
          <a:lstStyle>
            <a:lvl1pPr marL="0" indent="0">
              <a:buNone/>
              <a:defRPr sz="4000"/>
            </a:lvl1pPr>
            <a:lvl2pPr marL="905210" indent="0">
              <a:buNone/>
              <a:defRPr sz="3600"/>
            </a:lvl2pPr>
            <a:lvl3pPr marL="1810421" indent="0">
              <a:buNone/>
              <a:defRPr sz="3200"/>
            </a:lvl3pPr>
            <a:lvl4pPr marL="2715631" indent="0">
              <a:buNone/>
              <a:defRPr sz="2800"/>
            </a:lvl4pPr>
            <a:lvl5pPr marL="3620841" indent="0">
              <a:buNone/>
              <a:defRPr sz="2800"/>
            </a:lvl5pPr>
            <a:lvl6pPr marL="4526051" indent="0">
              <a:buNone/>
              <a:defRPr sz="2800"/>
            </a:lvl6pPr>
            <a:lvl7pPr marL="5431262" indent="0">
              <a:buNone/>
              <a:defRPr sz="2800"/>
            </a:lvl7pPr>
            <a:lvl8pPr marL="6336472" indent="0">
              <a:buNone/>
              <a:defRPr sz="2800"/>
            </a:lvl8pPr>
            <a:lvl9pPr marL="7241682" indent="0">
              <a:buNone/>
              <a:defRPr sz="28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2" y="547814"/>
            <a:ext cx="16203454" cy="2279915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92" y="3191881"/>
            <a:ext cx="7951695" cy="9027830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51951" y="3191881"/>
            <a:ext cx="7951695" cy="9027830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2" y="547814"/>
            <a:ext cx="16203454" cy="2279915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92" y="3062053"/>
            <a:ext cx="7954822" cy="1276118"/>
          </a:xfrm>
          <a:prstGeom prst="rect">
            <a:avLst/>
          </a:prstGeom>
        </p:spPr>
        <p:txBody>
          <a:bodyPr vert="horz" lIns="181042" tIns="90521" rIns="181042" bIns="90521" anchor="b"/>
          <a:lstStyle>
            <a:lvl1pPr marL="0" indent="0">
              <a:buNone/>
              <a:defRPr sz="4800" b="1"/>
            </a:lvl1pPr>
            <a:lvl2pPr marL="905210" indent="0">
              <a:buNone/>
              <a:defRPr sz="4000" b="1"/>
            </a:lvl2pPr>
            <a:lvl3pPr marL="1810421" indent="0">
              <a:buNone/>
              <a:defRPr sz="3600" b="1"/>
            </a:lvl3pPr>
            <a:lvl4pPr marL="2715631" indent="0">
              <a:buNone/>
              <a:defRPr sz="3200" b="1"/>
            </a:lvl4pPr>
            <a:lvl5pPr marL="3620841" indent="0">
              <a:buNone/>
              <a:defRPr sz="3200" b="1"/>
            </a:lvl5pPr>
            <a:lvl6pPr marL="4526051" indent="0">
              <a:buNone/>
              <a:defRPr sz="3200" b="1"/>
            </a:lvl6pPr>
            <a:lvl7pPr marL="5431262" indent="0">
              <a:buNone/>
              <a:defRPr sz="3200" b="1"/>
            </a:lvl7pPr>
            <a:lvl8pPr marL="6336472" indent="0">
              <a:buNone/>
              <a:defRPr sz="3200" b="1"/>
            </a:lvl8pPr>
            <a:lvl9pPr marL="7241682" indent="0">
              <a:buNone/>
              <a:defRPr sz="32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92" y="4338171"/>
            <a:ext cx="7954822" cy="7881539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45701" y="3062053"/>
            <a:ext cx="7957946" cy="1276118"/>
          </a:xfrm>
          <a:prstGeom prst="rect">
            <a:avLst/>
          </a:prstGeom>
        </p:spPr>
        <p:txBody>
          <a:bodyPr vert="horz" lIns="181042" tIns="90521" rIns="181042" bIns="90521" anchor="b"/>
          <a:lstStyle>
            <a:lvl1pPr marL="0" indent="0">
              <a:buNone/>
              <a:defRPr sz="4800" b="1"/>
            </a:lvl1pPr>
            <a:lvl2pPr marL="905210" indent="0">
              <a:buNone/>
              <a:defRPr sz="4000" b="1"/>
            </a:lvl2pPr>
            <a:lvl3pPr marL="1810421" indent="0">
              <a:buNone/>
              <a:defRPr sz="3600" b="1"/>
            </a:lvl3pPr>
            <a:lvl4pPr marL="2715631" indent="0">
              <a:buNone/>
              <a:defRPr sz="3200" b="1"/>
            </a:lvl4pPr>
            <a:lvl5pPr marL="3620841" indent="0">
              <a:buNone/>
              <a:defRPr sz="3200" b="1"/>
            </a:lvl5pPr>
            <a:lvl6pPr marL="4526051" indent="0">
              <a:buNone/>
              <a:defRPr sz="3200" b="1"/>
            </a:lvl6pPr>
            <a:lvl7pPr marL="5431262" indent="0">
              <a:buNone/>
              <a:defRPr sz="3200" b="1"/>
            </a:lvl7pPr>
            <a:lvl8pPr marL="6336472" indent="0">
              <a:buNone/>
              <a:defRPr sz="3200" b="1"/>
            </a:lvl8pPr>
            <a:lvl9pPr marL="7241682" indent="0">
              <a:buNone/>
              <a:defRPr sz="32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45701" y="4338171"/>
            <a:ext cx="7957946" cy="7881539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2" y="547814"/>
            <a:ext cx="16203454" cy="2279915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3" y="544646"/>
            <a:ext cx="5923139" cy="2317913"/>
          </a:xfrm>
          <a:prstGeom prst="rect">
            <a:avLst/>
          </a:prstGeom>
        </p:spPr>
        <p:txBody>
          <a:bodyPr vert="horz" lIns="181042" tIns="90521" rIns="181042" bIns="90521" anchor="b"/>
          <a:lstStyle>
            <a:lvl1pPr algn="l">
              <a:defRPr sz="4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9000" y="544647"/>
            <a:ext cx="10064646" cy="11675064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 sz="6300"/>
            </a:lvl1pPr>
            <a:lvl2pPr>
              <a:defRPr sz="55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193" y="2862560"/>
            <a:ext cx="5923139" cy="9357151"/>
          </a:xfrm>
          <a:prstGeom prst="rect">
            <a:avLst/>
          </a:prstGeom>
        </p:spPr>
        <p:txBody>
          <a:bodyPr vert="horz" lIns="181042" tIns="90521" rIns="181042" bIns="90521"/>
          <a:lstStyle>
            <a:lvl1pPr marL="0" indent="0">
              <a:buNone/>
              <a:defRPr sz="2800"/>
            </a:lvl1pPr>
            <a:lvl2pPr marL="905210" indent="0">
              <a:buNone/>
              <a:defRPr sz="2400"/>
            </a:lvl2pPr>
            <a:lvl3pPr marL="1810421" indent="0">
              <a:buNone/>
              <a:defRPr sz="2000"/>
            </a:lvl3pPr>
            <a:lvl4pPr marL="2715631" indent="0">
              <a:buNone/>
              <a:defRPr sz="1800"/>
            </a:lvl4pPr>
            <a:lvl5pPr marL="3620841" indent="0">
              <a:buNone/>
              <a:defRPr sz="1800"/>
            </a:lvl5pPr>
            <a:lvl6pPr marL="4526051" indent="0">
              <a:buNone/>
              <a:defRPr sz="1800"/>
            </a:lvl6pPr>
            <a:lvl7pPr marL="5431262" indent="0">
              <a:buNone/>
              <a:defRPr sz="1800"/>
            </a:lvl7pPr>
            <a:lvl8pPr marL="6336472" indent="0">
              <a:buNone/>
              <a:defRPr sz="1800"/>
            </a:lvl8pPr>
            <a:lvl9pPr marL="7241682" indent="0">
              <a:buNone/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878" y="9575641"/>
            <a:ext cx="10802303" cy="1130459"/>
          </a:xfrm>
          <a:prstGeom prst="rect">
            <a:avLst/>
          </a:prstGeom>
        </p:spPr>
        <p:txBody>
          <a:bodyPr vert="horz" lIns="181042" tIns="90521" rIns="181042" bIns="90521" anchor="b"/>
          <a:lstStyle>
            <a:lvl1pPr algn="l">
              <a:defRPr sz="4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28878" y="1222287"/>
            <a:ext cx="10802303" cy="8207693"/>
          </a:xfrm>
          <a:prstGeom prst="rect">
            <a:avLst/>
          </a:prstGeom>
        </p:spPr>
        <p:txBody>
          <a:bodyPr vert="horz" lIns="181042" tIns="90521" rIns="181042" bIns="90521"/>
          <a:lstStyle>
            <a:lvl1pPr marL="0" indent="0">
              <a:buNone/>
              <a:defRPr sz="6300"/>
            </a:lvl1pPr>
            <a:lvl2pPr marL="905210" indent="0">
              <a:buNone/>
              <a:defRPr sz="5500"/>
            </a:lvl2pPr>
            <a:lvl3pPr marL="1810421" indent="0">
              <a:buNone/>
              <a:defRPr sz="4800"/>
            </a:lvl3pPr>
            <a:lvl4pPr marL="2715631" indent="0">
              <a:buNone/>
              <a:defRPr sz="4000"/>
            </a:lvl4pPr>
            <a:lvl5pPr marL="3620841" indent="0">
              <a:buNone/>
              <a:defRPr sz="4000"/>
            </a:lvl5pPr>
            <a:lvl6pPr marL="4526051" indent="0">
              <a:buNone/>
              <a:defRPr sz="4000"/>
            </a:lvl6pPr>
            <a:lvl7pPr marL="5431262" indent="0">
              <a:buNone/>
              <a:defRPr sz="4000"/>
            </a:lvl7pPr>
            <a:lvl8pPr marL="6336472" indent="0">
              <a:buNone/>
              <a:defRPr sz="4000"/>
            </a:lvl8pPr>
            <a:lvl9pPr marL="7241682" indent="0">
              <a:buNone/>
              <a:defRPr sz="4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8878" y="10706100"/>
            <a:ext cx="10802303" cy="1605439"/>
          </a:xfrm>
          <a:prstGeom prst="rect">
            <a:avLst/>
          </a:prstGeom>
        </p:spPr>
        <p:txBody>
          <a:bodyPr vert="horz" lIns="181042" tIns="90521" rIns="181042" bIns="90521"/>
          <a:lstStyle>
            <a:lvl1pPr marL="0" indent="0">
              <a:buNone/>
              <a:defRPr sz="2800"/>
            </a:lvl1pPr>
            <a:lvl2pPr marL="905210" indent="0">
              <a:buNone/>
              <a:defRPr sz="2400"/>
            </a:lvl2pPr>
            <a:lvl3pPr marL="1810421" indent="0">
              <a:buNone/>
              <a:defRPr sz="2000"/>
            </a:lvl3pPr>
            <a:lvl4pPr marL="2715631" indent="0">
              <a:buNone/>
              <a:defRPr sz="1800"/>
            </a:lvl4pPr>
            <a:lvl5pPr marL="3620841" indent="0">
              <a:buNone/>
              <a:defRPr sz="1800"/>
            </a:lvl5pPr>
            <a:lvl6pPr marL="4526051" indent="0">
              <a:buNone/>
              <a:defRPr sz="1800"/>
            </a:lvl6pPr>
            <a:lvl7pPr marL="5431262" indent="0">
              <a:buNone/>
              <a:defRPr sz="1800"/>
            </a:lvl7pPr>
            <a:lvl8pPr marL="6336472" indent="0">
              <a:buNone/>
              <a:defRPr sz="1800"/>
            </a:lvl8pPr>
            <a:lvl9pPr marL="7241682" indent="0">
              <a:buNone/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 userDrawn="1"/>
        </p:nvGrpSpPr>
        <p:grpSpPr>
          <a:xfrm>
            <a:off x="1" y="-33872"/>
            <a:ext cx="18001579" cy="13645627"/>
            <a:chOff x="2086" y="0"/>
            <a:chExt cx="9144000" cy="6827996"/>
          </a:xfrm>
        </p:grpSpPr>
        <p:sp>
          <p:nvSpPr>
            <p:cNvPr id="78" name="Rectangle 13"/>
            <p:cNvSpPr>
              <a:spLocks noChangeArrowheads="1"/>
            </p:cNvSpPr>
            <p:nvPr userDrawn="1"/>
          </p:nvSpPr>
          <p:spPr bwMode="auto">
            <a:xfrm>
              <a:off x="2086" y="0"/>
              <a:ext cx="9144000" cy="1706880"/>
            </a:xfrm>
            <a:prstGeom prst="rect">
              <a:avLst/>
            </a:prstGeom>
            <a:gradFill rotWithShape="0">
              <a:gsLst>
                <a:gs pos="0">
                  <a:srgbClr val="330066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pic>
          <p:nvPicPr>
            <p:cNvPr id="79" name="Picture 17"/>
            <p:cNvPicPr>
              <a:picLocks noChangeAspect="1" noChangeArrowheads="1"/>
            </p:cNvPicPr>
            <p:nvPr userDrawn="1"/>
          </p:nvPicPr>
          <p:blipFill>
            <a:blip r:embed="rId13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0037" y="6136635"/>
              <a:ext cx="7570801" cy="691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2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80" name="Picture 79"/>
            <p:cNvPicPr>
              <a:picLocks noChangeAspect="1" noChangeArrowheads="1"/>
            </p:cNvPicPr>
            <p:nvPr userDrawn="1"/>
          </p:nvPicPr>
          <p:blipFill>
            <a:blip r:embed="rId14">
              <a:lum contrast="2000"/>
              <a:alphaModFix amt="8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588" y="6090461"/>
              <a:ext cx="1288735" cy="737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85001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81" name="Text Box 173"/>
            <p:cNvSpPr txBox="1">
              <a:spLocks noChangeArrowheads="1"/>
            </p:cNvSpPr>
            <p:nvPr userDrawn="1"/>
          </p:nvSpPr>
          <p:spPr bwMode="auto">
            <a:xfrm>
              <a:off x="2088503" y="6515432"/>
              <a:ext cx="4940818" cy="200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err="1" smtClean="0">
                  <a:solidFill>
                    <a:schemeClr val="bg1">
                      <a:lumMod val="65000"/>
                    </a:schemeClr>
                  </a:solidFill>
                  <a:latin typeface="Arial Narrow"/>
                  <a:cs typeface="Arial Narrow"/>
                </a:rPr>
                <a:t>Kinexus</a:t>
              </a:r>
              <a:r>
                <a:rPr lang="en-US" sz="2000" dirty="0" smtClean="0">
                  <a:solidFill>
                    <a:schemeClr val="bg1">
                      <a:lumMod val="65000"/>
                    </a:schemeClr>
                  </a:solidFill>
                  <a:latin typeface="Arial Narrow"/>
                  <a:cs typeface="Arial Narrow"/>
                </a:rPr>
                <a:t> Bioinformatics Corporation © 2016</a:t>
              </a:r>
              <a:endParaRPr lang="en-US" sz="2000" dirty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82" name="Group 81"/>
            <p:cNvGrpSpPr/>
            <p:nvPr/>
          </p:nvGrpSpPr>
          <p:grpSpPr>
            <a:xfrm>
              <a:off x="1546755" y="6239477"/>
              <a:ext cx="804335" cy="191790"/>
              <a:chOff x="6274555" y="1014855"/>
              <a:chExt cx="899993" cy="223184"/>
            </a:xfrm>
          </p:grpSpPr>
          <p:sp>
            <p:nvSpPr>
              <p:cNvPr id="125" name="Rounded Rectangle 124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6274555" y="1014855"/>
                <a:ext cx="899993" cy="209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16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2408089" y="6240721"/>
              <a:ext cx="804335" cy="194557"/>
              <a:chOff x="6289597" y="1609397"/>
              <a:chExt cx="901369" cy="226404"/>
            </a:xfrm>
          </p:grpSpPr>
          <p:sp>
            <p:nvSpPr>
              <p:cNvPr id="123" name="Rounded Rectangle 122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6290973" y="1609397"/>
                <a:ext cx="899993" cy="209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4" name="Rounded Rectangle 83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149055" y="6249196"/>
              <a:ext cx="878699" cy="17967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86" name="Snip Same Side Corner Rectangle 85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902652" y="6240723"/>
              <a:ext cx="846293" cy="17967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b="1" dirty="0" smtClean="0">
                  <a:solidFill>
                    <a:srgbClr val="AB743D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88" name="Group 87"/>
            <p:cNvGrpSpPr/>
            <p:nvPr/>
          </p:nvGrpSpPr>
          <p:grpSpPr>
            <a:xfrm>
              <a:off x="5613830" y="6249190"/>
              <a:ext cx="804335" cy="186101"/>
              <a:chOff x="6297896" y="3957075"/>
              <a:chExt cx="908811" cy="216564"/>
            </a:xfrm>
          </p:grpSpPr>
          <p:sp>
            <p:nvSpPr>
              <p:cNvPr id="121" name="Snip Same Side Corner Rectangle 120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6297896" y="3957075"/>
                <a:ext cx="899993" cy="209084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6485824" y="6256430"/>
              <a:ext cx="804335" cy="187468"/>
              <a:chOff x="6323832" y="4546695"/>
              <a:chExt cx="904815" cy="218154"/>
            </a:xfrm>
          </p:grpSpPr>
          <p:sp>
            <p:nvSpPr>
              <p:cNvPr id="119" name="Snip Same Side Corner Rectangle 118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6328655" y="4546695"/>
                <a:ext cx="899992" cy="20908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7283295" y="6240719"/>
              <a:ext cx="804335" cy="185980"/>
              <a:chOff x="6275014" y="5137740"/>
              <a:chExt cx="988811" cy="216423"/>
            </a:xfrm>
          </p:grpSpPr>
          <p:sp>
            <p:nvSpPr>
              <p:cNvPr id="117" name="Snip Same Side Corner Rectangle 116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6275014" y="5137740"/>
                <a:ext cx="988811" cy="20908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4765766" y="6241968"/>
              <a:ext cx="795735" cy="184735"/>
              <a:chOff x="6293641" y="3367455"/>
              <a:chExt cx="906607" cy="214974"/>
            </a:xfrm>
          </p:grpSpPr>
          <p:sp>
            <p:nvSpPr>
              <p:cNvPr id="115" name="Snip Same Side Corner Rectangle 114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6300255" y="3367455"/>
                <a:ext cx="899993" cy="20908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grpSp>
          <p:nvGrpSpPr>
            <p:cNvPr id="92" name="Group 91"/>
            <p:cNvGrpSpPr/>
            <p:nvPr userDrawn="1"/>
          </p:nvGrpSpPr>
          <p:grpSpPr>
            <a:xfrm>
              <a:off x="2216968" y="5683715"/>
              <a:ext cx="706731" cy="390546"/>
              <a:chOff x="2221039" y="5682356"/>
              <a:chExt cx="706731" cy="390546"/>
            </a:xfrm>
          </p:grpSpPr>
          <p:cxnSp>
            <p:nvCxnSpPr>
              <p:cNvPr id="113" name="Elbow Connector 112"/>
              <p:cNvCxnSpPr/>
              <p:nvPr/>
            </p:nvCxnSpPr>
            <p:spPr bwMode="auto">
              <a:xfrm>
                <a:off x="2333440" y="6072901"/>
                <a:ext cx="478959" cy="1"/>
              </a:xfrm>
              <a:prstGeom prst="bentConnector3">
                <a:avLst/>
              </a:prstGeom>
              <a:ln w="19050" cmpd="sng">
                <a:solidFill>
                  <a:srgbClr val="00C100"/>
                </a:solidFill>
                <a:headEnd type="none" w="med" len="med"/>
                <a:tailEnd type="arrow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14" name="TextBox 113"/>
              <p:cNvSpPr txBox="1"/>
              <p:nvPr/>
            </p:nvSpPr>
            <p:spPr>
              <a:xfrm>
                <a:off x="2221039" y="5682356"/>
                <a:ext cx="706731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Stimulatory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Phosphorylation</a:t>
                </a:r>
                <a:endParaRPr lang="en-US" sz="1600" dirty="0"/>
              </a:p>
            </p:txBody>
          </p:sp>
        </p:grpSp>
        <p:grpSp>
          <p:nvGrpSpPr>
            <p:cNvPr id="93" name="Group 92"/>
            <p:cNvGrpSpPr/>
            <p:nvPr userDrawn="1"/>
          </p:nvGrpSpPr>
          <p:grpSpPr>
            <a:xfrm>
              <a:off x="3191321" y="5683715"/>
              <a:ext cx="706731" cy="390546"/>
              <a:chOff x="3227649" y="5682356"/>
              <a:chExt cx="706731" cy="390546"/>
            </a:xfrm>
          </p:grpSpPr>
          <p:cxnSp>
            <p:nvCxnSpPr>
              <p:cNvPr id="111" name="Elbow Connector 110"/>
              <p:cNvCxnSpPr/>
              <p:nvPr/>
            </p:nvCxnSpPr>
            <p:spPr bwMode="auto">
              <a:xfrm>
                <a:off x="3353943" y="6072901"/>
                <a:ext cx="472359" cy="1"/>
              </a:xfrm>
              <a:prstGeom prst="bentConnector3">
                <a:avLst/>
              </a:prstGeom>
              <a:ln w="19050" cmpd="sng">
                <a:solidFill>
                  <a:srgbClr val="FF0000"/>
                </a:solidFill>
                <a:headEnd type="none" w="med" len="med"/>
                <a:tailEnd type="arrow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12" name="TextBox 111"/>
              <p:cNvSpPr txBox="1"/>
              <p:nvPr/>
            </p:nvSpPr>
            <p:spPr>
              <a:xfrm>
                <a:off x="3227649" y="5682356"/>
                <a:ext cx="706731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Inhibitory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Phosphorylation</a:t>
                </a:r>
                <a:endParaRPr lang="en-US" sz="1600" dirty="0"/>
              </a:p>
            </p:txBody>
          </p:sp>
        </p:grpSp>
        <p:grpSp>
          <p:nvGrpSpPr>
            <p:cNvPr id="94" name="Group 93"/>
            <p:cNvGrpSpPr/>
            <p:nvPr userDrawn="1"/>
          </p:nvGrpSpPr>
          <p:grpSpPr>
            <a:xfrm>
              <a:off x="4175834" y="5683715"/>
              <a:ext cx="706731" cy="390546"/>
              <a:chOff x="4010739" y="5682356"/>
              <a:chExt cx="706731" cy="390546"/>
            </a:xfrm>
          </p:grpSpPr>
          <p:cxnSp>
            <p:nvCxnSpPr>
              <p:cNvPr id="109" name="Elbow Connector 108"/>
              <p:cNvCxnSpPr/>
              <p:nvPr/>
            </p:nvCxnSpPr>
            <p:spPr bwMode="auto">
              <a:xfrm>
                <a:off x="4145326" y="6072901"/>
                <a:ext cx="479586" cy="1"/>
              </a:xfrm>
              <a:prstGeom prst="bentConnector3">
                <a:avLst/>
              </a:prstGeom>
              <a:ln w="19050" cmpd="sng">
                <a:solidFill>
                  <a:srgbClr val="8EB8D8"/>
                </a:solidFill>
                <a:headEnd type="none" w="med" len="med"/>
                <a:tailEnd type="arrow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10" name="TextBox 109"/>
              <p:cNvSpPr txBox="1"/>
              <p:nvPr/>
            </p:nvSpPr>
            <p:spPr>
              <a:xfrm>
                <a:off x="4010739" y="5682356"/>
                <a:ext cx="706731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Undefined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Phosphorylation</a:t>
                </a:r>
                <a:endParaRPr lang="en-US" sz="1600" dirty="0"/>
              </a:p>
            </p:txBody>
          </p:sp>
        </p:grpSp>
        <p:grpSp>
          <p:nvGrpSpPr>
            <p:cNvPr id="95" name="Group 94"/>
            <p:cNvGrpSpPr/>
            <p:nvPr userDrawn="1"/>
          </p:nvGrpSpPr>
          <p:grpSpPr>
            <a:xfrm>
              <a:off x="5923213" y="5682981"/>
              <a:ext cx="523728" cy="392014"/>
              <a:chOff x="5722723" y="5682356"/>
              <a:chExt cx="523728" cy="392014"/>
            </a:xfrm>
          </p:grpSpPr>
          <p:cxnSp>
            <p:nvCxnSpPr>
              <p:cNvPr id="107" name="Elbow Connector 106"/>
              <p:cNvCxnSpPr/>
              <p:nvPr/>
            </p:nvCxnSpPr>
            <p:spPr bwMode="auto">
              <a:xfrm>
                <a:off x="5762075" y="6071433"/>
                <a:ext cx="479586" cy="2937"/>
              </a:xfrm>
              <a:prstGeom prst="bentConnector3">
                <a:avLst/>
              </a:prstGeom>
              <a:ln w="19050" cmpd="sng">
                <a:solidFill>
                  <a:srgbClr val="00C100"/>
                </a:solidFill>
                <a:prstDash val="sysDash"/>
                <a:headEnd type="none" w="med" len="med"/>
                <a:tailEnd type="triangle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08" name="TextBox 107"/>
              <p:cNvSpPr txBox="1"/>
              <p:nvPr/>
            </p:nvSpPr>
            <p:spPr>
              <a:xfrm>
                <a:off x="5722723" y="5682356"/>
                <a:ext cx="523728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Stimulatory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Interaction</a:t>
                </a:r>
                <a:endParaRPr lang="en-US" sz="1600" dirty="0"/>
              </a:p>
            </p:txBody>
          </p:sp>
        </p:grpSp>
        <p:grpSp>
          <p:nvGrpSpPr>
            <p:cNvPr id="96" name="Group 95"/>
            <p:cNvGrpSpPr/>
            <p:nvPr userDrawn="1"/>
          </p:nvGrpSpPr>
          <p:grpSpPr>
            <a:xfrm>
              <a:off x="6687664" y="5683715"/>
              <a:ext cx="492939" cy="390546"/>
              <a:chOff x="6572726" y="5682356"/>
              <a:chExt cx="492939" cy="390546"/>
            </a:xfrm>
          </p:grpSpPr>
          <p:cxnSp>
            <p:nvCxnSpPr>
              <p:cNvPr id="105" name="Elbow Connector 104"/>
              <p:cNvCxnSpPr/>
              <p:nvPr/>
            </p:nvCxnSpPr>
            <p:spPr bwMode="auto">
              <a:xfrm>
                <a:off x="6621612" y="6072901"/>
                <a:ext cx="439470" cy="1"/>
              </a:xfrm>
              <a:prstGeom prst="bentConnector3">
                <a:avLst/>
              </a:prstGeom>
              <a:ln w="19050" cmpd="sng">
                <a:solidFill>
                  <a:srgbClr val="FF0000"/>
                </a:solidFill>
                <a:prstDash val="sysDash"/>
                <a:headEnd type="none" w="med" len="med"/>
                <a:tailEnd type="triangle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06" name="TextBox 105"/>
              <p:cNvSpPr txBox="1"/>
              <p:nvPr/>
            </p:nvSpPr>
            <p:spPr>
              <a:xfrm>
                <a:off x="6572726" y="5682356"/>
                <a:ext cx="492939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Inhibitory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Interaction</a:t>
                </a:r>
                <a:endParaRPr lang="en-US" sz="1600" dirty="0"/>
              </a:p>
            </p:txBody>
          </p:sp>
        </p:grpSp>
        <p:grpSp>
          <p:nvGrpSpPr>
            <p:cNvPr id="97" name="Group 96"/>
            <p:cNvGrpSpPr/>
            <p:nvPr userDrawn="1"/>
          </p:nvGrpSpPr>
          <p:grpSpPr>
            <a:xfrm>
              <a:off x="7429995" y="5682356"/>
              <a:ext cx="492939" cy="393265"/>
              <a:chOff x="7429995" y="5682356"/>
              <a:chExt cx="492939" cy="393265"/>
            </a:xfrm>
          </p:grpSpPr>
          <p:cxnSp>
            <p:nvCxnSpPr>
              <p:cNvPr id="103" name="Elbow Connector 102"/>
              <p:cNvCxnSpPr/>
              <p:nvPr/>
            </p:nvCxnSpPr>
            <p:spPr bwMode="auto">
              <a:xfrm>
                <a:off x="7468932" y="6070181"/>
                <a:ext cx="441129" cy="5440"/>
              </a:xfrm>
              <a:prstGeom prst="bentConnector3">
                <a:avLst>
                  <a:gd name="adj1" fmla="val 100789"/>
                </a:avLst>
              </a:prstGeom>
              <a:ln w="19050" cmpd="sng">
                <a:solidFill>
                  <a:srgbClr val="FFF777"/>
                </a:solidFill>
                <a:prstDash val="sysDash"/>
                <a:headEnd type="triangle"/>
                <a:tailEnd type="triangle"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4" name="TextBox 103"/>
              <p:cNvSpPr txBox="1"/>
              <p:nvPr/>
            </p:nvSpPr>
            <p:spPr>
              <a:xfrm>
                <a:off x="7429995" y="5682356"/>
                <a:ext cx="492939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Undefined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Interaction</a:t>
                </a:r>
                <a:endParaRPr lang="en-US" sz="1600" dirty="0"/>
              </a:p>
            </p:txBody>
          </p:sp>
        </p:grpSp>
        <p:grpSp>
          <p:nvGrpSpPr>
            <p:cNvPr id="98" name="Group 97"/>
            <p:cNvGrpSpPr/>
            <p:nvPr userDrawn="1"/>
          </p:nvGrpSpPr>
          <p:grpSpPr>
            <a:xfrm>
              <a:off x="5158221" y="5683715"/>
              <a:ext cx="516768" cy="390546"/>
              <a:chOff x="4880304" y="5682356"/>
              <a:chExt cx="516768" cy="390546"/>
            </a:xfrm>
          </p:grpSpPr>
          <p:cxnSp>
            <p:nvCxnSpPr>
              <p:cNvPr id="101" name="Elbow Connector 100"/>
              <p:cNvCxnSpPr/>
              <p:nvPr/>
            </p:nvCxnSpPr>
            <p:spPr bwMode="auto">
              <a:xfrm>
                <a:off x="4917486" y="6072901"/>
                <a:ext cx="479586" cy="1"/>
              </a:xfrm>
              <a:prstGeom prst="bentConnector3">
                <a:avLst/>
              </a:prstGeom>
              <a:ln w="19050" cmpd="sng">
                <a:solidFill>
                  <a:srgbClr val="FE9406"/>
                </a:solidFill>
                <a:headEnd type="none" w="med" len="med"/>
                <a:tailEnd type="oval" w="med" len="sm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02" name="TextBox 101"/>
              <p:cNvSpPr txBox="1"/>
              <p:nvPr/>
            </p:nvSpPr>
            <p:spPr>
              <a:xfrm>
                <a:off x="4880304" y="5682356"/>
                <a:ext cx="511921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err="1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Dephos</a:t>
                </a: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-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err="1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phorylation</a:t>
                </a:r>
                <a:endParaRPr lang="en-US" sz="1600" dirty="0" smtClean="0">
                  <a:solidFill>
                    <a:schemeClr val="bg1"/>
                  </a:solidFill>
                  <a:latin typeface="Arial Narrow"/>
                  <a:cs typeface="Arial Narrow"/>
                </a:endParaRPr>
              </a:p>
            </p:txBody>
          </p:sp>
        </p:grpSp>
        <p:sp>
          <p:nvSpPr>
            <p:cNvPr id="99" name="TextBox 98"/>
            <p:cNvSpPr txBox="1"/>
            <p:nvPr/>
          </p:nvSpPr>
          <p:spPr>
            <a:xfrm>
              <a:off x="1474411" y="5768503"/>
              <a:ext cx="414644" cy="1848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A5ADCB"/>
                  </a:solidFill>
                  <a:latin typeface="Arial Narrow"/>
                  <a:cs typeface="Arial Narrow"/>
                </a:rPr>
                <a:t>Legend</a:t>
              </a:r>
              <a:endParaRPr lang="en-US" sz="1800" dirty="0">
                <a:solidFill>
                  <a:srgbClr val="A5ADCB"/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905210"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</a:defRPr>
      </a:lvl6pPr>
      <a:lvl7pPr marL="1810421"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</a:defRPr>
      </a:lvl7pPr>
      <a:lvl8pPr marL="2715631"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</a:defRPr>
      </a:lvl8pPr>
      <a:lvl9pPr marL="3620841"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678908" indent="-678908" algn="l" rtl="0" eaLnBrk="1" fontAlgn="base" hangingPunct="1">
        <a:spcBef>
          <a:spcPct val="20000"/>
        </a:spcBef>
        <a:spcAft>
          <a:spcPct val="0"/>
        </a:spcAft>
        <a:buChar char="•"/>
        <a:defRPr sz="63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1470967" indent="-565756" algn="l" rtl="0" eaLnBrk="1" fontAlgn="base" hangingPunct="1">
        <a:spcBef>
          <a:spcPct val="20000"/>
        </a:spcBef>
        <a:spcAft>
          <a:spcPct val="0"/>
        </a:spcAft>
        <a:buChar char="–"/>
        <a:defRPr sz="5500">
          <a:solidFill>
            <a:schemeClr val="tx1"/>
          </a:solidFill>
          <a:latin typeface="+mn-lt"/>
          <a:ea typeface="+mn-ea"/>
        </a:defRPr>
      </a:lvl2pPr>
      <a:lvl3pPr marL="2263026" indent="-452605" algn="l" rtl="0" eaLnBrk="1" fontAlgn="base" hangingPunct="1">
        <a:spcBef>
          <a:spcPct val="20000"/>
        </a:spcBef>
        <a:spcAft>
          <a:spcPct val="0"/>
        </a:spcAft>
        <a:buChar char="•"/>
        <a:defRPr sz="4800">
          <a:solidFill>
            <a:schemeClr val="tx1"/>
          </a:solidFill>
          <a:latin typeface="+mn-lt"/>
          <a:ea typeface="+mn-ea"/>
        </a:defRPr>
      </a:lvl3pPr>
      <a:lvl4pPr marL="3168236" indent="-452605" algn="l" rtl="0" eaLnBrk="1" fontAlgn="base" hangingPunct="1">
        <a:spcBef>
          <a:spcPct val="20000"/>
        </a:spcBef>
        <a:spcAft>
          <a:spcPct val="0"/>
        </a:spcAft>
        <a:buChar char="–"/>
        <a:defRPr sz="4000">
          <a:solidFill>
            <a:schemeClr val="tx1"/>
          </a:solidFill>
          <a:latin typeface="+mn-lt"/>
          <a:ea typeface="+mn-ea"/>
        </a:defRPr>
      </a:lvl4pPr>
      <a:lvl5pPr marL="4073446" indent="-452605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5pPr>
      <a:lvl6pPr marL="4978657" indent="-452605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6pPr>
      <a:lvl7pPr marL="5883867" indent="-452605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7pPr>
      <a:lvl8pPr marL="6789077" indent="-452605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8pPr>
      <a:lvl9pPr marL="7694287" indent="-452605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05210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10421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15631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20841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26051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31262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36472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241682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8013897" y="242323"/>
            <a:ext cx="9765580" cy="952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81042" tIns="90521" rIns="181042" bIns="90521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5000" dirty="0">
                <a:solidFill>
                  <a:srgbClr val="FFBB07"/>
                </a:solidFill>
                <a:latin typeface="Arial Narrow" charset="0"/>
              </a:rPr>
              <a:t>Receptor Tyrosine-Protein Kinase </a:t>
            </a:r>
            <a:r>
              <a:rPr lang="en-US" sz="5000" dirty="0" smtClean="0">
                <a:solidFill>
                  <a:srgbClr val="FFBB07"/>
                </a:solidFill>
                <a:latin typeface="Arial Narrow" charset="0"/>
              </a:rPr>
              <a:t>ErbB2</a:t>
            </a:r>
            <a:endParaRPr lang="en-US" sz="50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609471" y="263933"/>
            <a:ext cx="9728093" cy="975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81042" tIns="90521" rIns="181042" bIns="9052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1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51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</a:t>
            </a:r>
            <a:r>
              <a:rPr lang="en-US" sz="51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P04626</a:t>
            </a:r>
            <a:endParaRPr lang="en-US" sz="51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1480462" y="12870212"/>
            <a:ext cx="6282082" cy="552142"/>
          </a:xfrm>
          <a:prstGeom prst="rect">
            <a:avLst/>
          </a:prstGeom>
          <a:noFill/>
        </p:spPr>
        <p:txBody>
          <a:bodyPr wrap="square" lIns="181042" tIns="90521" rIns="181042" bIns="90521" rtlCol="0">
            <a:spAutoFit/>
          </a:bodyPr>
          <a:lstStyle/>
          <a:p>
            <a:r>
              <a:rPr lang="en-US" sz="2400" dirty="0">
                <a:solidFill>
                  <a:srgbClr val="A5ADCB"/>
                </a:solidFill>
                <a:latin typeface="Arial Narrow"/>
                <a:cs typeface="Arial Narrow"/>
              </a:rPr>
              <a:t>Prepared by </a:t>
            </a:r>
            <a:r>
              <a:rPr lang="en-US" sz="24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Sofya</a:t>
            </a:r>
            <a:r>
              <a:rPr lang="en-US" sz="2400" dirty="0" smtClean="0">
                <a:solidFill>
                  <a:srgbClr val="A5ADCB"/>
                </a:solidFill>
                <a:latin typeface="Arial Narrow"/>
                <a:cs typeface="Arial Narrow"/>
              </a:rPr>
              <a:t> </a:t>
            </a:r>
            <a:r>
              <a:rPr lang="en-US" sz="24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Langman</a:t>
            </a:r>
            <a:r>
              <a:rPr lang="en-US" sz="2400" dirty="0" smtClean="0">
                <a:solidFill>
                  <a:srgbClr val="A5ADCB"/>
                </a:solidFill>
                <a:latin typeface="Arial Narrow"/>
                <a:cs typeface="Arial Narrow"/>
              </a:rPr>
              <a:t> and Dr. Steven Pelech</a:t>
            </a:r>
            <a:endParaRPr lang="en-US" sz="24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163" name="Group 162"/>
          <p:cNvGrpSpPr/>
          <p:nvPr/>
        </p:nvGrpSpPr>
        <p:grpSpPr>
          <a:xfrm>
            <a:off x="10228408" y="2825192"/>
            <a:ext cx="974001" cy="348826"/>
            <a:chOff x="7620676" y="5024219"/>
            <a:chExt cx="862158" cy="364842"/>
          </a:xfrm>
        </p:grpSpPr>
        <p:sp>
          <p:nvSpPr>
            <p:cNvPr id="16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6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64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+Y654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66" name="Elbow Connector 165"/>
          <p:cNvCxnSpPr/>
          <p:nvPr/>
        </p:nvCxnSpPr>
        <p:spPr bwMode="auto">
          <a:xfrm rot="5400000" flipH="1" flipV="1">
            <a:off x="8618479" y="3274183"/>
            <a:ext cx="1998647" cy="1427152"/>
          </a:xfrm>
          <a:prstGeom prst="bentConnector3">
            <a:avLst>
              <a:gd name="adj1" fmla="val 101133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7" name="Elbow Connector 166"/>
          <p:cNvCxnSpPr/>
          <p:nvPr/>
        </p:nvCxnSpPr>
        <p:spPr bwMode="auto">
          <a:xfrm>
            <a:off x="5421896" y="2555049"/>
            <a:ext cx="2265943" cy="318811"/>
          </a:xfrm>
          <a:prstGeom prst="bentConnector3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98" name="Rounded Rectangle 197"/>
          <p:cNvSpPr/>
          <p:nvPr/>
        </p:nvSpPr>
        <p:spPr bwMode="auto">
          <a:xfrm>
            <a:off x="4060075" y="4267492"/>
            <a:ext cx="1293626" cy="600354"/>
          </a:xfrm>
          <a:prstGeom prst="roundRect">
            <a:avLst>
              <a:gd name="adj" fmla="val 35897"/>
            </a:avLst>
          </a:prstGeom>
          <a:solidFill>
            <a:srgbClr val="908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3800563" y="4262102"/>
            <a:ext cx="1823852" cy="637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CDK5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  <a:p>
            <a:pPr algn="ctr">
              <a:lnSpc>
                <a:spcPct val="110000"/>
              </a:lnSpc>
            </a:pPr>
            <a:r>
              <a:rPr lang="en-US" sz="1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</a:rPr>
              <a:t>Q00535</a:t>
            </a:r>
            <a:endParaRPr lang="en-US" sz="1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00" name="Elbow Connector 199"/>
          <p:cNvCxnSpPr/>
          <p:nvPr/>
        </p:nvCxnSpPr>
        <p:spPr bwMode="auto">
          <a:xfrm flipV="1">
            <a:off x="5394114" y="3706405"/>
            <a:ext cx="2311144" cy="817685"/>
          </a:xfrm>
          <a:prstGeom prst="bentConnector3">
            <a:avLst>
              <a:gd name="adj1" fmla="val 54982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2" name="Rounded Rectangle 201"/>
          <p:cNvSpPr/>
          <p:nvPr/>
        </p:nvSpPr>
        <p:spPr bwMode="auto">
          <a:xfrm>
            <a:off x="4045681" y="3598779"/>
            <a:ext cx="1293626" cy="600354"/>
          </a:xfrm>
          <a:prstGeom prst="roundRect">
            <a:avLst>
              <a:gd name="adj" fmla="val 35897"/>
            </a:avLst>
          </a:prstGeom>
          <a:solidFill>
            <a:srgbClr val="908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3786169" y="3593389"/>
            <a:ext cx="1823852" cy="637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CAMK2A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  <a:p>
            <a:pPr algn="ctr">
              <a:lnSpc>
                <a:spcPct val="110000"/>
              </a:lnSpc>
            </a:pPr>
            <a:r>
              <a:rPr lang="en-US" sz="1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</a:rPr>
              <a:t>Q9UQM7</a:t>
            </a:r>
            <a:endParaRPr lang="en-US" sz="1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04" name="Elbow Connector 203"/>
          <p:cNvCxnSpPr/>
          <p:nvPr/>
        </p:nvCxnSpPr>
        <p:spPr bwMode="auto">
          <a:xfrm flipV="1">
            <a:off x="5483245" y="3420289"/>
            <a:ext cx="2172031" cy="491983"/>
          </a:xfrm>
          <a:prstGeom prst="bentConnector3">
            <a:avLst>
              <a:gd name="adj1" fmla="val 54639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6" name="Rounded Rectangle 205"/>
          <p:cNvSpPr/>
          <p:nvPr/>
        </p:nvSpPr>
        <p:spPr bwMode="auto">
          <a:xfrm>
            <a:off x="4015887" y="2241556"/>
            <a:ext cx="1293626" cy="600354"/>
          </a:xfrm>
          <a:prstGeom prst="roundRect">
            <a:avLst>
              <a:gd name="adj" fmla="val 35897"/>
            </a:avLst>
          </a:prstGeom>
          <a:solidFill>
            <a:srgbClr val="908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3756375" y="2236165"/>
            <a:ext cx="1823852" cy="637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PRKACA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  <a:p>
            <a:pPr algn="ctr">
              <a:lnSpc>
                <a:spcPct val="110000"/>
              </a:lnSpc>
            </a:pPr>
            <a:r>
              <a:rPr lang="en-US" sz="1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</a:rPr>
              <a:t>P17612</a:t>
            </a:r>
            <a:endParaRPr lang="en-US" sz="1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9" name="Rounded Rectangle 208"/>
          <p:cNvSpPr/>
          <p:nvPr/>
        </p:nvSpPr>
        <p:spPr bwMode="auto">
          <a:xfrm>
            <a:off x="4015887" y="2887505"/>
            <a:ext cx="1293626" cy="600354"/>
          </a:xfrm>
          <a:prstGeom prst="roundRect">
            <a:avLst>
              <a:gd name="adj" fmla="val 35897"/>
            </a:avLst>
          </a:prstGeom>
          <a:solidFill>
            <a:srgbClr val="908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3756375" y="2882115"/>
            <a:ext cx="1823852" cy="637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PRKCA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  <a:p>
            <a:pPr algn="ctr">
              <a:lnSpc>
                <a:spcPct val="110000"/>
              </a:lnSpc>
            </a:pPr>
            <a:r>
              <a:rPr lang="en-US" sz="1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charset="0"/>
              </a:rPr>
              <a:t>P17252</a:t>
            </a:r>
            <a:endParaRPr lang="en-US" sz="1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11" name="Elbow Connector 210"/>
          <p:cNvCxnSpPr/>
          <p:nvPr/>
        </p:nvCxnSpPr>
        <p:spPr bwMode="auto">
          <a:xfrm flipV="1">
            <a:off x="5421896" y="2873861"/>
            <a:ext cx="2265943" cy="327138"/>
          </a:xfrm>
          <a:prstGeom prst="bentConnector3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12" name="Group 211"/>
          <p:cNvGrpSpPr/>
          <p:nvPr/>
        </p:nvGrpSpPr>
        <p:grpSpPr>
          <a:xfrm>
            <a:off x="9944881" y="5510605"/>
            <a:ext cx="1506363" cy="643900"/>
            <a:chOff x="507046" y="3634424"/>
            <a:chExt cx="1257639" cy="557759"/>
          </a:xfrm>
        </p:grpSpPr>
        <p:sp>
          <p:nvSpPr>
            <p:cNvPr id="213" name="Snip Same Side Corner Rectangle 21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07046" y="3639736"/>
              <a:ext cx="1257639" cy="55244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Grb2</a:t>
              </a:r>
              <a:endParaRPr lang="en-US" sz="16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P62993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4005670" y="8407018"/>
            <a:ext cx="1506363" cy="643900"/>
            <a:chOff x="507046" y="3634424"/>
            <a:chExt cx="1257639" cy="557759"/>
          </a:xfrm>
        </p:grpSpPr>
        <p:sp>
          <p:nvSpPr>
            <p:cNvPr id="217" name="Snip Same Side Corner Rectangle 21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507046" y="3639736"/>
              <a:ext cx="1257639" cy="55244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HSP90AA1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P07900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12512165" y="1593691"/>
            <a:ext cx="1506363" cy="643900"/>
            <a:chOff x="507046" y="3634424"/>
            <a:chExt cx="1257639" cy="557759"/>
          </a:xfrm>
        </p:grpSpPr>
        <p:sp>
          <p:nvSpPr>
            <p:cNvPr id="220" name="Snip Same Side Corner Rectangle 21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507046" y="3639736"/>
              <a:ext cx="1257639" cy="55244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Shc1</a:t>
              </a:r>
              <a:endParaRPr lang="en-US" sz="16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P29353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7339605" y="6555137"/>
            <a:ext cx="1382339" cy="637767"/>
            <a:chOff x="537046" y="349955"/>
            <a:chExt cx="1154094" cy="552446"/>
          </a:xfrm>
        </p:grpSpPr>
        <p:sp>
          <p:nvSpPr>
            <p:cNvPr id="224" name="Rounded Rectangle 223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537046" y="349955"/>
              <a:ext cx="1154094" cy="5524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ERBB3</a:t>
              </a:r>
              <a:endParaRPr lang="en-US" sz="16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P21860</a:t>
              </a:r>
              <a:endPara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7324036" y="5839271"/>
            <a:ext cx="1382339" cy="637767"/>
            <a:chOff x="537046" y="349955"/>
            <a:chExt cx="1154094" cy="552446"/>
          </a:xfrm>
        </p:grpSpPr>
        <p:sp>
          <p:nvSpPr>
            <p:cNvPr id="228" name="Rounded Rectangle 227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537046" y="349955"/>
              <a:ext cx="1154094" cy="5524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EGFR</a:t>
              </a:r>
              <a:endParaRPr lang="en-US" sz="16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P00533</a:t>
              </a:r>
              <a:endPara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230" name="Elbow Connector 229"/>
          <p:cNvCxnSpPr/>
          <p:nvPr/>
        </p:nvCxnSpPr>
        <p:spPr bwMode="auto">
          <a:xfrm rot="5400000" flipH="1" flipV="1">
            <a:off x="4369052" y="7907708"/>
            <a:ext cx="5631275" cy="283396"/>
          </a:xfrm>
          <a:prstGeom prst="bentConnector3">
            <a:avLst>
              <a:gd name="adj1" fmla="val 99614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31" name="Group 230"/>
          <p:cNvGrpSpPr/>
          <p:nvPr/>
        </p:nvGrpSpPr>
        <p:grpSpPr>
          <a:xfrm>
            <a:off x="14995972" y="4458042"/>
            <a:ext cx="1506363" cy="648119"/>
            <a:chOff x="3740102" y="2039533"/>
            <a:chExt cx="1257639" cy="561413"/>
          </a:xfrm>
        </p:grpSpPr>
        <p:sp>
          <p:nvSpPr>
            <p:cNvPr id="232" name="Rounded Rectangle 231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3740102" y="2039533"/>
              <a:ext cx="1257639" cy="552446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PTPN11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Q06124</a:t>
              </a:r>
              <a:endPara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9965070" y="9226944"/>
            <a:ext cx="1506363" cy="643900"/>
            <a:chOff x="507046" y="3634424"/>
            <a:chExt cx="1257639" cy="557759"/>
          </a:xfrm>
        </p:grpSpPr>
        <p:sp>
          <p:nvSpPr>
            <p:cNvPr id="236" name="Snip Same Side Corner Rectangle 2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507046" y="3639736"/>
              <a:ext cx="1257639" cy="55244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ERBB2IP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Q96RT1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7341956" y="8175806"/>
            <a:ext cx="1382339" cy="637767"/>
            <a:chOff x="537046" y="349955"/>
            <a:chExt cx="1154094" cy="552446"/>
          </a:xfrm>
        </p:grpSpPr>
        <p:sp>
          <p:nvSpPr>
            <p:cNvPr id="240" name="Rounded Rectangle 23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537046" y="349955"/>
              <a:ext cx="1154094" cy="5524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6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252" name="Elbow Connector 251"/>
          <p:cNvCxnSpPr/>
          <p:nvPr/>
        </p:nvCxnSpPr>
        <p:spPr bwMode="auto">
          <a:xfrm flipV="1">
            <a:off x="8673496" y="2375898"/>
            <a:ext cx="4229324" cy="2824072"/>
          </a:xfrm>
          <a:prstGeom prst="bentConnector3">
            <a:avLst>
              <a:gd name="adj1" fmla="val 7802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53" name="Group 252"/>
          <p:cNvGrpSpPr/>
          <p:nvPr/>
        </p:nvGrpSpPr>
        <p:grpSpPr>
          <a:xfrm>
            <a:off x="9944881" y="6674504"/>
            <a:ext cx="1506363" cy="643900"/>
            <a:chOff x="507046" y="3634424"/>
            <a:chExt cx="1257639" cy="557759"/>
          </a:xfrm>
        </p:grpSpPr>
        <p:sp>
          <p:nvSpPr>
            <p:cNvPr id="254" name="Snip Same Side Corner Rectangle 25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507046" y="3639736"/>
              <a:ext cx="1257639" cy="55244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Grb7</a:t>
              </a:r>
              <a:endParaRPr lang="en-US" sz="16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Q14451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4035735" y="9312539"/>
            <a:ext cx="1506363" cy="643900"/>
            <a:chOff x="507046" y="3634424"/>
            <a:chExt cx="1257639" cy="557759"/>
          </a:xfrm>
        </p:grpSpPr>
        <p:sp>
          <p:nvSpPr>
            <p:cNvPr id="258" name="Snip Same Side Corner Rectangle 25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507046" y="3639736"/>
              <a:ext cx="1257639" cy="55244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STUB1z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Q9UNE7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60" name="Elbow Connector 259"/>
          <p:cNvCxnSpPr/>
          <p:nvPr/>
        </p:nvCxnSpPr>
        <p:spPr bwMode="auto">
          <a:xfrm rot="5400000" flipH="1" flipV="1">
            <a:off x="4602614" y="6764002"/>
            <a:ext cx="4449698" cy="1081868"/>
          </a:xfrm>
          <a:prstGeom prst="bentConnector3">
            <a:avLst>
              <a:gd name="adj1" fmla="val 99816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61" name="Group 260"/>
          <p:cNvGrpSpPr/>
          <p:nvPr/>
        </p:nvGrpSpPr>
        <p:grpSpPr>
          <a:xfrm>
            <a:off x="7340781" y="7255261"/>
            <a:ext cx="1382339" cy="637767"/>
            <a:chOff x="537046" y="349955"/>
            <a:chExt cx="1154094" cy="552446"/>
          </a:xfrm>
        </p:grpSpPr>
        <p:sp>
          <p:nvSpPr>
            <p:cNvPr id="262" name="Rounded Rectangle 261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537046" y="349955"/>
              <a:ext cx="1154094" cy="5524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ERBB4</a:t>
              </a:r>
              <a:endParaRPr lang="en-US" sz="16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Q15303</a:t>
              </a:r>
              <a:endPara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65" name="Group 264"/>
          <p:cNvGrpSpPr/>
          <p:nvPr/>
        </p:nvGrpSpPr>
        <p:grpSpPr>
          <a:xfrm>
            <a:off x="3969263" y="5710741"/>
            <a:ext cx="1506363" cy="643900"/>
            <a:chOff x="507046" y="3634424"/>
            <a:chExt cx="1257639" cy="557759"/>
          </a:xfrm>
        </p:grpSpPr>
        <p:sp>
          <p:nvSpPr>
            <p:cNvPr id="266" name="Snip Same Side Corner Rectangle 26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7" name="TextBox 266"/>
            <p:cNvSpPr txBox="1"/>
            <p:nvPr/>
          </p:nvSpPr>
          <p:spPr>
            <a:xfrm>
              <a:off x="507046" y="3639736"/>
              <a:ext cx="1257639" cy="55244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NRG1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Q02297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9" name="Group 268"/>
          <p:cNvGrpSpPr/>
          <p:nvPr/>
        </p:nvGrpSpPr>
        <p:grpSpPr>
          <a:xfrm>
            <a:off x="9973668" y="8454031"/>
            <a:ext cx="1506363" cy="643900"/>
            <a:chOff x="507046" y="3634424"/>
            <a:chExt cx="1257639" cy="557759"/>
          </a:xfrm>
        </p:grpSpPr>
        <p:sp>
          <p:nvSpPr>
            <p:cNvPr id="270" name="Snip Same Side Corner Rectangle 26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1" name="TextBox 270"/>
            <p:cNvSpPr txBox="1"/>
            <p:nvPr/>
          </p:nvSpPr>
          <p:spPr>
            <a:xfrm>
              <a:off x="507046" y="3639736"/>
              <a:ext cx="1257639" cy="55244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CD44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P16070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86" name="Group 285"/>
          <p:cNvGrpSpPr/>
          <p:nvPr/>
        </p:nvGrpSpPr>
        <p:grpSpPr>
          <a:xfrm>
            <a:off x="3976882" y="6405734"/>
            <a:ext cx="1506363" cy="643900"/>
            <a:chOff x="507046" y="3634424"/>
            <a:chExt cx="1257639" cy="557759"/>
          </a:xfrm>
        </p:grpSpPr>
        <p:sp>
          <p:nvSpPr>
            <p:cNvPr id="287" name="Snip Same Side Corner Rectangle 28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507046" y="3639736"/>
              <a:ext cx="1257639" cy="55244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TGFA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P01135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9973668" y="9978845"/>
            <a:ext cx="1506363" cy="643900"/>
            <a:chOff x="507046" y="3634424"/>
            <a:chExt cx="1257639" cy="557759"/>
          </a:xfrm>
        </p:grpSpPr>
        <p:sp>
          <p:nvSpPr>
            <p:cNvPr id="300" name="Snip Same Side Corner Rectangle 29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1" name="TextBox 300"/>
            <p:cNvSpPr txBox="1"/>
            <p:nvPr/>
          </p:nvSpPr>
          <p:spPr>
            <a:xfrm>
              <a:off x="507046" y="3639736"/>
              <a:ext cx="1257639" cy="55244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ESR1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P03372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06" name="Group 305"/>
          <p:cNvGrpSpPr/>
          <p:nvPr/>
        </p:nvGrpSpPr>
        <p:grpSpPr>
          <a:xfrm>
            <a:off x="12564062" y="2759456"/>
            <a:ext cx="1506363" cy="643900"/>
            <a:chOff x="507046" y="3634424"/>
            <a:chExt cx="1257639" cy="557759"/>
          </a:xfrm>
        </p:grpSpPr>
        <p:sp>
          <p:nvSpPr>
            <p:cNvPr id="307" name="Snip Same Side Corner Rectangle 30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8" name="TextBox 307"/>
            <p:cNvSpPr txBox="1"/>
            <p:nvPr/>
          </p:nvSpPr>
          <p:spPr>
            <a:xfrm>
              <a:off x="507046" y="3639736"/>
              <a:ext cx="1257639" cy="55244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Shc2</a:t>
              </a:r>
              <a:endParaRPr lang="en-US" sz="16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P98077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16" name="Elbow Connector 315"/>
          <p:cNvCxnSpPr>
            <a:stCxn id="245" idx="3"/>
            <a:endCxn id="315" idx="1"/>
          </p:cNvCxnSpPr>
          <p:nvPr/>
        </p:nvCxnSpPr>
        <p:spPr bwMode="auto">
          <a:xfrm flipV="1">
            <a:off x="8750732" y="4427541"/>
            <a:ext cx="1201924" cy="558015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3" name="Elbow Connector 322"/>
          <p:cNvCxnSpPr/>
          <p:nvPr/>
        </p:nvCxnSpPr>
        <p:spPr bwMode="auto">
          <a:xfrm rot="5400000">
            <a:off x="9240407" y="7475315"/>
            <a:ext cx="4940195" cy="598446"/>
          </a:xfrm>
          <a:prstGeom prst="bentConnector3">
            <a:avLst>
              <a:gd name="adj1" fmla="val 100385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338" name="Group 337"/>
          <p:cNvGrpSpPr/>
          <p:nvPr/>
        </p:nvGrpSpPr>
        <p:grpSpPr>
          <a:xfrm>
            <a:off x="12631342" y="5499589"/>
            <a:ext cx="1506363" cy="643900"/>
            <a:chOff x="507046" y="3634424"/>
            <a:chExt cx="1257639" cy="557759"/>
          </a:xfrm>
        </p:grpSpPr>
        <p:sp>
          <p:nvSpPr>
            <p:cNvPr id="339" name="Snip Same Side Corner Rectangle 33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0" name="TextBox 339"/>
            <p:cNvSpPr txBox="1"/>
            <p:nvPr/>
          </p:nvSpPr>
          <p:spPr>
            <a:xfrm>
              <a:off x="507046" y="3639736"/>
              <a:ext cx="1257639" cy="55244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P27986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45" name="Group 344"/>
          <p:cNvGrpSpPr/>
          <p:nvPr/>
        </p:nvGrpSpPr>
        <p:grpSpPr>
          <a:xfrm>
            <a:off x="12720793" y="9225403"/>
            <a:ext cx="1506363" cy="643900"/>
            <a:chOff x="507046" y="3634424"/>
            <a:chExt cx="1257639" cy="557759"/>
          </a:xfrm>
        </p:grpSpPr>
        <p:sp>
          <p:nvSpPr>
            <p:cNvPr id="346" name="Snip Same Side Corner Rectangle 34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7" name="TextBox 346"/>
            <p:cNvSpPr txBox="1"/>
            <p:nvPr/>
          </p:nvSpPr>
          <p:spPr>
            <a:xfrm>
              <a:off x="507046" y="3639736"/>
              <a:ext cx="1257639" cy="55244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SOS1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Q07889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66" name="Group 365"/>
          <p:cNvGrpSpPr/>
          <p:nvPr/>
        </p:nvGrpSpPr>
        <p:grpSpPr>
          <a:xfrm>
            <a:off x="7340781" y="9306519"/>
            <a:ext cx="1382339" cy="637767"/>
            <a:chOff x="537046" y="349955"/>
            <a:chExt cx="1154094" cy="552446"/>
          </a:xfrm>
        </p:grpSpPr>
        <p:sp>
          <p:nvSpPr>
            <p:cNvPr id="367" name="Rounded Rectangle 366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537046" y="349955"/>
              <a:ext cx="1154094" cy="5524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JAK2</a:t>
              </a:r>
              <a:endParaRPr lang="en-US" sz="16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O60674</a:t>
              </a:r>
              <a:endPara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373" name="Group 372"/>
          <p:cNvGrpSpPr/>
          <p:nvPr/>
        </p:nvGrpSpPr>
        <p:grpSpPr>
          <a:xfrm>
            <a:off x="3986925" y="7111846"/>
            <a:ext cx="1506363" cy="643900"/>
            <a:chOff x="507046" y="3634424"/>
            <a:chExt cx="1257639" cy="557759"/>
          </a:xfrm>
        </p:grpSpPr>
        <p:sp>
          <p:nvSpPr>
            <p:cNvPr id="374" name="Snip Same Side Corner Rectangle 37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5" name="TextBox 374"/>
            <p:cNvSpPr txBox="1"/>
            <p:nvPr/>
          </p:nvSpPr>
          <p:spPr>
            <a:xfrm>
              <a:off x="507046" y="3639736"/>
              <a:ext cx="1257639" cy="55244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EGF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P01133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79" name="Group 378"/>
          <p:cNvGrpSpPr/>
          <p:nvPr/>
        </p:nvGrpSpPr>
        <p:grpSpPr>
          <a:xfrm>
            <a:off x="12677779" y="8445770"/>
            <a:ext cx="1506363" cy="643900"/>
            <a:chOff x="507046" y="3634424"/>
            <a:chExt cx="1257639" cy="557759"/>
          </a:xfrm>
        </p:grpSpPr>
        <p:sp>
          <p:nvSpPr>
            <p:cNvPr id="380" name="Snip Same Side Corner Rectangle 37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81" name="TextBox 380"/>
            <p:cNvSpPr txBox="1"/>
            <p:nvPr/>
          </p:nvSpPr>
          <p:spPr>
            <a:xfrm>
              <a:off x="507046" y="3639736"/>
              <a:ext cx="1257639" cy="55244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PLXNB1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O43157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7368393" y="4666672"/>
            <a:ext cx="1382339" cy="637767"/>
            <a:chOff x="537046" y="349955"/>
            <a:chExt cx="1154094" cy="552446"/>
          </a:xfrm>
        </p:grpSpPr>
        <p:sp>
          <p:nvSpPr>
            <p:cNvPr id="244" name="Rounded Rectangle 243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537046" y="349955"/>
              <a:ext cx="1154094" cy="5524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ERBB2</a:t>
              </a:r>
              <a:endParaRPr lang="en-US" sz="16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P04626</a:t>
              </a:r>
              <a:endPara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7588181" y="2699977"/>
            <a:ext cx="974001" cy="348825"/>
            <a:chOff x="7630676" y="5329407"/>
            <a:chExt cx="862158" cy="364843"/>
          </a:xfrm>
        </p:grpSpPr>
        <p:sp>
          <p:nvSpPr>
            <p:cNvPr id="247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48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648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FFFFFF"/>
                  </a:solidFill>
                  <a:latin typeface="Arial" charset="0"/>
                </a:rPr>
                <a:t>-T686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7594933" y="2959175"/>
            <a:ext cx="974001" cy="348826"/>
            <a:chOff x="7592082" y="6020192"/>
            <a:chExt cx="862158" cy="364842"/>
          </a:xfrm>
        </p:grpSpPr>
        <p:sp>
          <p:nvSpPr>
            <p:cNvPr id="27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7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64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FFFFFF"/>
                  </a:solidFill>
                  <a:latin typeface="Arial" charset="0"/>
                </a:rPr>
                <a:t>Y1139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76" name="Group 275"/>
          <p:cNvGrpSpPr/>
          <p:nvPr/>
        </p:nvGrpSpPr>
        <p:grpSpPr>
          <a:xfrm>
            <a:off x="7594933" y="3245876"/>
            <a:ext cx="974001" cy="348826"/>
            <a:chOff x="7592082" y="6020192"/>
            <a:chExt cx="862158" cy="364842"/>
          </a:xfrm>
        </p:grpSpPr>
        <p:sp>
          <p:nvSpPr>
            <p:cNvPr id="27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7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64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FFFFFF"/>
                  </a:solidFill>
                  <a:latin typeface="Arial" charset="0"/>
                </a:rPr>
                <a:t>T1172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79" name="Group 278"/>
          <p:cNvGrpSpPr/>
          <p:nvPr/>
        </p:nvGrpSpPr>
        <p:grpSpPr>
          <a:xfrm>
            <a:off x="7594933" y="3531992"/>
            <a:ext cx="974001" cy="348826"/>
            <a:chOff x="7592082" y="6020192"/>
            <a:chExt cx="862158" cy="364842"/>
          </a:xfrm>
        </p:grpSpPr>
        <p:sp>
          <p:nvSpPr>
            <p:cNvPr id="28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8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64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FFFFFF"/>
                  </a:solidFill>
                  <a:latin typeface="Arial" charset="0"/>
                </a:rPr>
                <a:t>S1174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82" name="Group 281"/>
          <p:cNvGrpSpPr/>
          <p:nvPr/>
        </p:nvGrpSpPr>
        <p:grpSpPr>
          <a:xfrm>
            <a:off x="7580539" y="3802805"/>
            <a:ext cx="974001" cy="348826"/>
            <a:chOff x="7620676" y="5024219"/>
            <a:chExt cx="862158" cy="364842"/>
          </a:xfrm>
        </p:grpSpPr>
        <p:sp>
          <p:nvSpPr>
            <p:cNvPr id="28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8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64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+Y1221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5" name="Group 284"/>
          <p:cNvGrpSpPr/>
          <p:nvPr/>
        </p:nvGrpSpPr>
        <p:grpSpPr>
          <a:xfrm>
            <a:off x="7572562" y="4088235"/>
            <a:ext cx="974001" cy="348826"/>
            <a:chOff x="7620676" y="5024219"/>
            <a:chExt cx="862158" cy="364842"/>
          </a:xfrm>
        </p:grpSpPr>
        <p:sp>
          <p:nvSpPr>
            <p:cNvPr id="29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91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64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+Y1222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5" name="Group 294"/>
          <p:cNvGrpSpPr/>
          <p:nvPr/>
        </p:nvGrpSpPr>
        <p:grpSpPr>
          <a:xfrm>
            <a:off x="7572562" y="4389615"/>
            <a:ext cx="974001" cy="348826"/>
            <a:chOff x="7620676" y="5024219"/>
            <a:chExt cx="862158" cy="364842"/>
          </a:xfrm>
        </p:grpSpPr>
        <p:sp>
          <p:nvSpPr>
            <p:cNvPr id="29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97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64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+Y1248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98" name="Elbow Connector 297"/>
          <p:cNvCxnSpPr>
            <a:stCxn id="245" idx="3"/>
            <a:endCxn id="291" idx="3"/>
          </p:cNvCxnSpPr>
          <p:nvPr/>
        </p:nvCxnSpPr>
        <p:spPr bwMode="auto">
          <a:xfrm flipH="1" flipV="1">
            <a:off x="8546562" y="4262648"/>
            <a:ext cx="204170" cy="722907"/>
          </a:xfrm>
          <a:prstGeom prst="bentConnector3">
            <a:avLst>
              <a:gd name="adj1" fmla="val -77549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3" name="Elbow Connector 302"/>
          <p:cNvCxnSpPr>
            <a:stCxn id="245" idx="3"/>
            <a:endCxn id="284" idx="3"/>
          </p:cNvCxnSpPr>
          <p:nvPr/>
        </p:nvCxnSpPr>
        <p:spPr bwMode="auto">
          <a:xfrm flipH="1" flipV="1">
            <a:off x="8554540" y="3977218"/>
            <a:ext cx="196192" cy="1008337"/>
          </a:xfrm>
          <a:prstGeom prst="bentConnector3">
            <a:avLst>
              <a:gd name="adj1" fmla="val -73366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4" name="Elbow Connector 303"/>
          <p:cNvCxnSpPr>
            <a:stCxn id="245" idx="3"/>
            <a:endCxn id="297" idx="3"/>
          </p:cNvCxnSpPr>
          <p:nvPr/>
        </p:nvCxnSpPr>
        <p:spPr bwMode="auto">
          <a:xfrm flipH="1" flipV="1">
            <a:off x="8546562" y="4564028"/>
            <a:ext cx="204170" cy="421527"/>
          </a:xfrm>
          <a:prstGeom prst="bentConnector3">
            <a:avLst>
              <a:gd name="adj1" fmla="val -77549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0" name="Elbow Connector 309"/>
          <p:cNvCxnSpPr/>
          <p:nvPr/>
        </p:nvCxnSpPr>
        <p:spPr bwMode="auto">
          <a:xfrm rot="16200000" flipV="1">
            <a:off x="7754192" y="3799156"/>
            <a:ext cx="1976595" cy="634566"/>
          </a:xfrm>
          <a:prstGeom prst="bentConnector3">
            <a:avLst>
              <a:gd name="adj1" fmla="val 99518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 bwMode="auto">
          <a:xfrm>
            <a:off x="8684877" y="5104736"/>
            <a:ext cx="37489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" name="Elbow Connector 36"/>
          <p:cNvCxnSpPr/>
          <p:nvPr/>
        </p:nvCxnSpPr>
        <p:spPr bwMode="auto">
          <a:xfrm flipV="1">
            <a:off x="5493288" y="4856011"/>
            <a:ext cx="1875105" cy="2537670"/>
          </a:xfrm>
          <a:prstGeom prst="bentConnector3">
            <a:avLst>
              <a:gd name="adj1" fmla="val 25436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2" name="Elbow Connector 311"/>
          <p:cNvCxnSpPr/>
          <p:nvPr/>
        </p:nvCxnSpPr>
        <p:spPr bwMode="auto">
          <a:xfrm rot="5400000" flipH="1" flipV="1">
            <a:off x="4888767" y="6189780"/>
            <a:ext cx="3704469" cy="1254786"/>
          </a:xfrm>
          <a:prstGeom prst="bentConnector3">
            <a:avLst>
              <a:gd name="adj1" fmla="val 99735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7" name="Elbow Connector 1003"/>
          <p:cNvCxnSpPr/>
          <p:nvPr/>
        </p:nvCxnSpPr>
        <p:spPr bwMode="auto">
          <a:xfrm rot="10800000" flipV="1">
            <a:off x="5463222" y="6670729"/>
            <a:ext cx="435268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8" name="Elbow Connector 1003"/>
          <p:cNvCxnSpPr/>
          <p:nvPr/>
        </p:nvCxnSpPr>
        <p:spPr bwMode="auto">
          <a:xfrm rot="10800000" flipV="1">
            <a:off x="5449725" y="5973921"/>
            <a:ext cx="435268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19" name="TextBox 318"/>
          <p:cNvSpPr txBox="1"/>
          <p:nvPr/>
        </p:nvSpPr>
        <p:spPr>
          <a:xfrm>
            <a:off x="4178395" y="5260623"/>
            <a:ext cx="1444056" cy="348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6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324" name="Elbow Connector 1003"/>
          <p:cNvCxnSpPr/>
          <p:nvPr/>
        </p:nvCxnSpPr>
        <p:spPr bwMode="auto">
          <a:xfrm flipH="1">
            <a:off x="5463222" y="8649681"/>
            <a:ext cx="650387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8" name="Elbow Connector 1003"/>
          <p:cNvCxnSpPr/>
          <p:nvPr/>
        </p:nvCxnSpPr>
        <p:spPr bwMode="auto">
          <a:xfrm flipH="1">
            <a:off x="5463223" y="9599675"/>
            <a:ext cx="823307" cy="0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352" name="Group 351"/>
          <p:cNvGrpSpPr/>
          <p:nvPr/>
        </p:nvGrpSpPr>
        <p:grpSpPr>
          <a:xfrm>
            <a:off x="12520880" y="3450533"/>
            <a:ext cx="1611369" cy="641357"/>
            <a:chOff x="507046" y="2793204"/>
            <a:chExt cx="1257639" cy="564496"/>
          </a:xfrm>
        </p:grpSpPr>
        <p:sp>
          <p:nvSpPr>
            <p:cNvPr id="353" name="Snip Same Side Corner Rectangle 352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4" name="TextBox 353"/>
            <p:cNvSpPr txBox="1"/>
            <p:nvPr/>
          </p:nvSpPr>
          <p:spPr>
            <a:xfrm>
              <a:off x="507046" y="2793204"/>
              <a:ext cx="1257639" cy="56133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STAT1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rgbClr val="984807"/>
                  </a:solidFill>
                  <a:latin typeface="Arial" charset="0"/>
                </a:rPr>
                <a:t>P42224</a:t>
              </a:r>
              <a:endParaRPr lang="en-US" sz="1600" dirty="0">
                <a:solidFill>
                  <a:srgbClr val="984807"/>
                </a:solidFill>
              </a:endParaRPr>
            </a:p>
          </p:txBody>
        </p:sp>
      </p:grpSp>
      <p:grpSp>
        <p:nvGrpSpPr>
          <p:cNvPr id="355" name="Group 354"/>
          <p:cNvGrpSpPr/>
          <p:nvPr/>
        </p:nvGrpSpPr>
        <p:grpSpPr>
          <a:xfrm>
            <a:off x="12545678" y="4137877"/>
            <a:ext cx="1611369" cy="641357"/>
            <a:chOff x="507046" y="2793204"/>
            <a:chExt cx="1257639" cy="564496"/>
          </a:xfrm>
        </p:grpSpPr>
        <p:sp>
          <p:nvSpPr>
            <p:cNvPr id="356" name="Snip Same Side Corner Rectangle 355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7" name="TextBox 356"/>
            <p:cNvSpPr txBox="1"/>
            <p:nvPr/>
          </p:nvSpPr>
          <p:spPr>
            <a:xfrm>
              <a:off x="507046" y="2793204"/>
              <a:ext cx="1257639" cy="56133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STAT3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rgbClr val="984807"/>
                  </a:solidFill>
                  <a:latin typeface="Arial" charset="0"/>
                </a:rPr>
                <a:t>P40763</a:t>
              </a:r>
              <a:endParaRPr lang="en-US" sz="1600" dirty="0">
                <a:solidFill>
                  <a:srgbClr val="984807"/>
                </a:solidFill>
              </a:endParaRPr>
            </a:p>
          </p:txBody>
        </p:sp>
      </p:grpSp>
      <p:cxnSp>
        <p:nvCxnSpPr>
          <p:cNvPr id="138" name="Straight Arrow Connector 137"/>
          <p:cNvCxnSpPr/>
          <p:nvPr/>
        </p:nvCxnSpPr>
        <p:spPr bwMode="auto">
          <a:xfrm>
            <a:off x="12035770" y="3009463"/>
            <a:ext cx="55707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8" name="Straight Arrow Connector 357"/>
          <p:cNvCxnSpPr/>
          <p:nvPr/>
        </p:nvCxnSpPr>
        <p:spPr bwMode="auto">
          <a:xfrm>
            <a:off x="12048814" y="3774017"/>
            <a:ext cx="55707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9" name="Straight Arrow Connector 358"/>
          <p:cNvCxnSpPr/>
          <p:nvPr/>
        </p:nvCxnSpPr>
        <p:spPr bwMode="auto">
          <a:xfrm>
            <a:off x="12009728" y="4971168"/>
            <a:ext cx="9643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0" name="Straight Arrow Connector 359"/>
          <p:cNvCxnSpPr/>
          <p:nvPr/>
        </p:nvCxnSpPr>
        <p:spPr bwMode="auto">
          <a:xfrm>
            <a:off x="7086173" y="7554744"/>
            <a:ext cx="26900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1" name="Straight Arrow Connector 360"/>
          <p:cNvCxnSpPr/>
          <p:nvPr/>
        </p:nvCxnSpPr>
        <p:spPr bwMode="auto">
          <a:xfrm>
            <a:off x="7069244" y="9019343"/>
            <a:ext cx="53992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2" name="Straight Arrow Connector 361"/>
          <p:cNvCxnSpPr/>
          <p:nvPr/>
        </p:nvCxnSpPr>
        <p:spPr bwMode="auto">
          <a:xfrm>
            <a:off x="7042991" y="6892630"/>
            <a:ext cx="26900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3" name="Straight Arrow Connector 362"/>
          <p:cNvCxnSpPr/>
          <p:nvPr/>
        </p:nvCxnSpPr>
        <p:spPr bwMode="auto">
          <a:xfrm>
            <a:off x="7042991" y="6172940"/>
            <a:ext cx="26900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9" name="Straight Arrow Connector 398"/>
          <p:cNvCxnSpPr/>
          <p:nvPr/>
        </p:nvCxnSpPr>
        <p:spPr bwMode="auto">
          <a:xfrm>
            <a:off x="12053007" y="7495279"/>
            <a:ext cx="9029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1" name="Straight Arrow Connector 400"/>
          <p:cNvCxnSpPr/>
          <p:nvPr/>
        </p:nvCxnSpPr>
        <p:spPr bwMode="auto">
          <a:xfrm>
            <a:off x="12053007" y="6356619"/>
            <a:ext cx="87368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2" name="Straight Arrow Connector 401"/>
          <p:cNvCxnSpPr/>
          <p:nvPr/>
        </p:nvCxnSpPr>
        <p:spPr bwMode="auto">
          <a:xfrm>
            <a:off x="12039330" y="8756918"/>
            <a:ext cx="60005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3" name="Straight Arrow Connector 402"/>
          <p:cNvCxnSpPr/>
          <p:nvPr/>
        </p:nvCxnSpPr>
        <p:spPr bwMode="auto">
          <a:xfrm flipH="1">
            <a:off x="11344857" y="9481239"/>
            <a:ext cx="60005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" name="Straight Arrow Connector 403"/>
          <p:cNvCxnSpPr/>
          <p:nvPr/>
        </p:nvCxnSpPr>
        <p:spPr bwMode="auto">
          <a:xfrm flipH="1">
            <a:off x="11365558" y="8751528"/>
            <a:ext cx="60005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5" name="Straight Arrow Connector 404"/>
          <p:cNvCxnSpPr/>
          <p:nvPr/>
        </p:nvCxnSpPr>
        <p:spPr bwMode="auto">
          <a:xfrm flipH="1">
            <a:off x="11159101" y="7491173"/>
            <a:ext cx="795564" cy="164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6" name="Straight Arrow Connector 405"/>
          <p:cNvCxnSpPr/>
          <p:nvPr/>
        </p:nvCxnSpPr>
        <p:spPr bwMode="auto">
          <a:xfrm flipH="1">
            <a:off x="11171406" y="6351941"/>
            <a:ext cx="783259" cy="539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" name="Group 408"/>
          <p:cNvGrpSpPr/>
          <p:nvPr/>
        </p:nvGrpSpPr>
        <p:grpSpPr>
          <a:xfrm>
            <a:off x="10156496" y="6151446"/>
            <a:ext cx="1149559" cy="412247"/>
            <a:chOff x="7630433" y="4775691"/>
            <a:chExt cx="862158" cy="286562"/>
          </a:xfrm>
        </p:grpSpPr>
        <p:sp>
          <p:nvSpPr>
            <p:cNvPr id="410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1" name="Text Box 163"/>
            <p:cNvSpPr txBox="1">
              <a:spLocks noChangeArrowheads="1"/>
            </p:cNvSpPr>
            <p:nvPr/>
          </p:nvSpPr>
          <p:spPr bwMode="auto">
            <a:xfrm>
              <a:off x="7630433" y="4782874"/>
              <a:ext cx="862158" cy="258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Arial" charset="0"/>
                </a:rPr>
                <a:t>SH2</a:t>
              </a:r>
              <a:endParaRPr lang="en-US" sz="1600" dirty="0"/>
            </a:p>
          </p:txBody>
        </p:sp>
      </p:grpSp>
      <p:grpSp>
        <p:nvGrpSpPr>
          <p:cNvPr id="412" name="Group 411"/>
          <p:cNvGrpSpPr/>
          <p:nvPr/>
        </p:nvGrpSpPr>
        <p:grpSpPr>
          <a:xfrm>
            <a:off x="10189986" y="7318915"/>
            <a:ext cx="1149559" cy="412247"/>
            <a:chOff x="7630433" y="4775691"/>
            <a:chExt cx="862158" cy="286562"/>
          </a:xfrm>
        </p:grpSpPr>
        <p:sp>
          <p:nvSpPr>
            <p:cNvPr id="413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4" name="Text Box 163"/>
            <p:cNvSpPr txBox="1">
              <a:spLocks noChangeArrowheads="1"/>
            </p:cNvSpPr>
            <p:nvPr/>
          </p:nvSpPr>
          <p:spPr bwMode="auto">
            <a:xfrm>
              <a:off x="7630433" y="4782874"/>
              <a:ext cx="862158" cy="258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Arial" charset="0"/>
                </a:rPr>
                <a:t>SH2</a:t>
              </a:r>
              <a:endParaRPr lang="en-US" sz="1600" dirty="0"/>
            </a:p>
          </p:txBody>
        </p:sp>
      </p:grpSp>
      <p:cxnSp>
        <p:nvCxnSpPr>
          <p:cNvPr id="422" name="Straight Arrow Connector 421"/>
          <p:cNvCxnSpPr/>
          <p:nvPr/>
        </p:nvCxnSpPr>
        <p:spPr bwMode="auto">
          <a:xfrm>
            <a:off x="7069244" y="10865043"/>
            <a:ext cx="55312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23" name="Group 422"/>
          <p:cNvGrpSpPr/>
          <p:nvPr/>
        </p:nvGrpSpPr>
        <p:grpSpPr>
          <a:xfrm>
            <a:off x="7465351" y="8807717"/>
            <a:ext cx="1149559" cy="412247"/>
            <a:chOff x="7630433" y="4775691"/>
            <a:chExt cx="862158" cy="286562"/>
          </a:xfrm>
        </p:grpSpPr>
        <p:sp>
          <p:nvSpPr>
            <p:cNvPr id="424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25" name="Text Box 163"/>
            <p:cNvSpPr txBox="1">
              <a:spLocks noChangeArrowheads="1"/>
            </p:cNvSpPr>
            <p:nvPr/>
          </p:nvSpPr>
          <p:spPr bwMode="auto">
            <a:xfrm>
              <a:off x="7630433" y="4782874"/>
              <a:ext cx="862158" cy="258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Arial" charset="0"/>
                </a:rPr>
                <a:t>SH2</a:t>
              </a:r>
              <a:endParaRPr lang="en-US" sz="1600" dirty="0"/>
            </a:p>
          </p:txBody>
        </p:sp>
      </p:grpSp>
      <p:grpSp>
        <p:nvGrpSpPr>
          <p:cNvPr id="427" name="Group 426"/>
          <p:cNvGrpSpPr/>
          <p:nvPr/>
        </p:nvGrpSpPr>
        <p:grpSpPr>
          <a:xfrm>
            <a:off x="12847894" y="6137218"/>
            <a:ext cx="1149559" cy="412247"/>
            <a:chOff x="7630433" y="4775691"/>
            <a:chExt cx="862158" cy="286562"/>
          </a:xfrm>
        </p:grpSpPr>
        <p:sp>
          <p:nvSpPr>
            <p:cNvPr id="428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29" name="Text Box 163"/>
            <p:cNvSpPr txBox="1">
              <a:spLocks noChangeArrowheads="1"/>
            </p:cNvSpPr>
            <p:nvPr/>
          </p:nvSpPr>
          <p:spPr bwMode="auto">
            <a:xfrm>
              <a:off x="7630433" y="4782874"/>
              <a:ext cx="862158" cy="258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Arial" charset="0"/>
                </a:rPr>
                <a:t>SH2</a:t>
              </a:r>
              <a:endParaRPr lang="en-US" sz="1600" dirty="0"/>
            </a:p>
          </p:txBody>
        </p:sp>
      </p:grpSp>
      <p:cxnSp>
        <p:nvCxnSpPr>
          <p:cNvPr id="433" name="Straight Arrow Connector 432"/>
          <p:cNvCxnSpPr/>
          <p:nvPr/>
        </p:nvCxnSpPr>
        <p:spPr bwMode="auto">
          <a:xfrm>
            <a:off x="8684877" y="5304440"/>
            <a:ext cx="666356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37" name="Group 436"/>
          <p:cNvGrpSpPr/>
          <p:nvPr/>
        </p:nvGrpSpPr>
        <p:grpSpPr>
          <a:xfrm>
            <a:off x="12742868" y="2227467"/>
            <a:ext cx="1149559" cy="412247"/>
            <a:chOff x="7630433" y="4775691"/>
            <a:chExt cx="862158" cy="286562"/>
          </a:xfrm>
        </p:grpSpPr>
        <p:sp>
          <p:nvSpPr>
            <p:cNvPr id="438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39" name="Text Box 163"/>
            <p:cNvSpPr txBox="1">
              <a:spLocks noChangeArrowheads="1"/>
            </p:cNvSpPr>
            <p:nvPr/>
          </p:nvSpPr>
          <p:spPr bwMode="auto">
            <a:xfrm>
              <a:off x="7630433" y="4782874"/>
              <a:ext cx="862158" cy="258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Arial" charset="0"/>
                </a:rPr>
                <a:t>SH2</a:t>
              </a:r>
              <a:endParaRPr lang="en-US" sz="1600" dirty="0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12881760" y="7318915"/>
            <a:ext cx="1149559" cy="412247"/>
            <a:chOff x="7630433" y="4775691"/>
            <a:chExt cx="862158" cy="286562"/>
          </a:xfrm>
        </p:grpSpPr>
        <p:sp>
          <p:nvSpPr>
            <p:cNvPr id="175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76" name="Text Box 163"/>
            <p:cNvSpPr txBox="1">
              <a:spLocks noChangeArrowheads="1"/>
            </p:cNvSpPr>
            <p:nvPr/>
          </p:nvSpPr>
          <p:spPr bwMode="auto">
            <a:xfrm>
              <a:off x="7630433" y="4782874"/>
              <a:ext cx="862158" cy="258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Arial" charset="0"/>
                </a:rPr>
                <a:t>SH2</a:t>
              </a:r>
              <a:endParaRPr lang="en-US" sz="1600" dirty="0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12748297" y="9992212"/>
            <a:ext cx="1506363" cy="643900"/>
            <a:chOff x="507046" y="3634424"/>
            <a:chExt cx="1257639" cy="557759"/>
          </a:xfrm>
        </p:grpSpPr>
        <p:sp>
          <p:nvSpPr>
            <p:cNvPr id="179" name="Snip Same Side Corner Rectangle 17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507046" y="3639736"/>
              <a:ext cx="1257639" cy="55244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NEURL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O76050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81" name="Straight Arrow Connector 180"/>
          <p:cNvCxnSpPr/>
          <p:nvPr/>
        </p:nvCxnSpPr>
        <p:spPr bwMode="auto">
          <a:xfrm>
            <a:off x="12050278" y="10261568"/>
            <a:ext cx="67908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83" name="Group 182"/>
          <p:cNvGrpSpPr/>
          <p:nvPr/>
        </p:nvGrpSpPr>
        <p:grpSpPr>
          <a:xfrm>
            <a:off x="12815252" y="4794592"/>
            <a:ext cx="1149559" cy="412247"/>
            <a:chOff x="7630433" y="4775691"/>
            <a:chExt cx="862158" cy="286562"/>
          </a:xfrm>
        </p:grpSpPr>
        <p:sp>
          <p:nvSpPr>
            <p:cNvPr id="184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85" name="Text Box 163"/>
            <p:cNvSpPr txBox="1">
              <a:spLocks noChangeArrowheads="1"/>
            </p:cNvSpPr>
            <p:nvPr/>
          </p:nvSpPr>
          <p:spPr bwMode="auto">
            <a:xfrm>
              <a:off x="7630433" y="4782874"/>
              <a:ext cx="862158" cy="258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Arial" charset="0"/>
                </a:rPr>
                <a:t>SH2</a:t>
              </a:r>
              <a:endParaRPr lang="en-US" sz="1600" dirty="0"/>
            </a:p>
          </p:txBody>
        </p:sp>
      </p:grpSp>
      <p:cxnSp>
        <p:nvCxnSpPr>
          <p:cNvPr id="196" name="Straight Arrow Connector 195"/>
          <p:cNvCxnSpPr/>
          <p:nvPr/>
        </p:nvCxnSpPr>
        <p:spPr bwMode="auto">
          <a:xfrm>
            <a:off x="12094392" y="9481239"/>
            <a:ext cx="60005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05" name="Group 204"/>
          <p:cNvGrpSpPr/>
          <p:nvPr/>
        </p:nvGrpSpPr>
        <p:grpSpPr>
          <a:xfrm>
            <a:off x="15046771" y="8463444"/>
            <a:ext cx="1506363" cy="643900"/>
            <a:chOff x="507046" y="3634424"/>
            <a:chExt cx="1257639" cy="557759"/>
          </a:xfrm>
        </p:grpSpPr>
        <p:sp>
          <p:nvSpPr>
            <p:cNvPr id="208" name="Snip Same Side Corner Rectangle 20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507046" y="3639736"/>
              <a:ext cx="1257639" cy="55244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HSPA4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P34932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22" name="Straight Arrow Connector 221"/>
          <p:cNvCxnSpPr/>
          <p:nvPr/>
        </p:nvCxnSpPr>
        <p:spPr bwMode="auto">
          <a:xfrm>
            <a:off x="14502302" y="8737325"/>
            <a:ext cx="60005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" name="Elbow Connector 22"/>
          <p:cNvCxnSpPr/>
          <p:nvPr/>
        </p:nvCxnSpPr>
        <p:spPr bwMode="auto">
          <a:xfrm>
            <a:off x="12009728" y="8043022"/>
            <a:ext cx="2492574" cy="708506"/>
          </a:xfrm>
          <a:prstGeom prst="bentConnector3">
            <a:avLst>
              <a:gd name="adj1" fmla="val 98912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26" name="Group 225"/>
          <p:cNvGrpSpPr/>
          <p:nvPr/>
        </p:nvGrpSpPr>
        <p:grpSpPr>
          <a:xfrm>
            <a:off x="9922869" y="3124683"/>
            <a:ext cx="1611369" cy="641357"/>
            <a:chOff x="507046" y="2793204"/>
            <a:chExt cx="1257639" cy="564496"/>
          </a:xfrm>
        </p:grpSpPr>
        <p:sp>
          <p:nvSpPr>
            <p:cNvPr id="234" name="Snip Same Side Corner Rectangle 233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507046" y="2793204"/>
              <a:ext cx="1257639" cy="56133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CTNNB1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rgbClr val="984807"/>
                  </a:solidFill>
                  <a:latin typeface="Arial" charset="0"/>
                </a:rPr>
                <a:t>P35222</a:t>
              </a:r>
              <a:endParaRPr lang="en-US" sz="1600" dirty="0">
                <a:solidFill>
                  <a:srgbClr val="984807"/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10159332" y="4729454"/>
            <a:ext cx="1149559" cy="412247"/>
            <a:chOff x="7630433" y="4775691"/>
            <a:chExt cx="862158" cy="286562"/>
          </a:xfrm>
        </p:grpSpPr>
        <p:sp>
          <p:nvSpPr>
            <p:cNvPr id="249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50" name="Text Box 163"/>
            <p:cNvSpPr txBox="1">
              <a:spLocks noChangeArrowheads="1"/>
            </p:cNvSpPr>
            <p:nvPr/>
          </p:nvSpPr>
          <p:spPr bwMode="auto">
            <a:xfrm>
              <a:off x="7630433" y="4782874"/>
              <a:ext cx="862158" cy="258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Arial" charset="0"/>
                </a:rPr>
                <a:t>SH2</a:t>
              </a:r>
              <a:endParaRPr lang="en-US" sz="1600" dirty="0"/>
            </a:p>
          </p:txBody>
        </p:sp>
      </p:grpSp>
      <p:cxnSp>
        <p:nvCxnSpPr>
          <p:cNvPr id="251" name="Straight Arrow Connector 250"/>
          <p:cNvCxnSpPr/>
          <p:nvPr/>
        </p:nvCxnSpPr>
        <p:spPr bwMode="auto">
          <a:xfrm flipH="1">
            <a:off x="11128447" y="4958999"/>
            <a:ext cx="88128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94" name="Group 193"/>
          <p:cNvGrpSpPr/>
          <p:nvPr/>
        </p:nvGrpSpPr>
        <p:grpSpPr>
          <a:xfrm>
            <a:off x="9905936" y="4107016"/>
            <a:ext cx="1618444" cy="613953"/>
            <a:chOff x="507046" y="4525112"/>
            <a:chExt cx="1257639" cy="540000"/>
          </a:xfrm>
        </p:grpSpPr>
        <p:sp>
          <p:nvSpPr>
            <p:cNvPr id="256" name="Snip Same Side Corner Rectangle 255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4" name="TextBox 263"/>
            <p:cNvSpPr txBox="1"/>
            <p:nvPr/>
          </p:nvSpPr>
          <p:spPr>
            <a:xfrm>
              <a:off x="507046" y="4530424"/>
              <a:ext cx="1257639" cy="5022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PLCG1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rgbClr val="C5F2C6"/>
                  </a:solidFill>
                  <a:latin typeface="Arial" charset="0"/>
                </a:rPr>
                <a:t>P19174</a:t>
              </a:r>
              <a:endParaRPr lang="en-US" sz="160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12631794" y="6676360"/>
            <a:ext cx="1618444" cy="635955"/>
            <a:chOff x="507046" y="4525112"/>
            <a:chExt cx="1257639" cy="559352"/>
          </a:xfrm>
        </p:grpSpPr>
        <p:sp>
          <p:nvSpPr>
            <p:cNvPr id="272" name="Snip Same Side Corner Rectangle 271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9" name="TextBox 288"/>
            <p:cNvSpPr txBox="1"/>
            <p:nvPr/>
          </p:nvSpPr>
          <p:spPr>
            <a:xfrm>
              <a:off x="507046" y="4530424"/>
              <a:ext cx="1257639" cy="55404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PLCG2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rgbClr val="C5F2C6"/>
                  </a:solidFill>
                  <a:latin typeface="Arial" charset="0"/>
                </a:rPr>
                <a:t>P16885</a:t>
              </a:r>
              <a:endParaRPr lang="en-US" sz="160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292" name="Group 291"/>
          <p:cNvGrpSpPr/>
          <p:nvPr/>
        </p:nvGrpSpPr>
        <p:grpSpPr>
          <a:xfrm>
            <a:off x="14989063" y="6639195"/>
            <a:ext cx="1618444" cy="635955"/>
            <a:chOff x="507046" y="4525112"/>
            <a:chExt cx="1257639" cy="559352"/>
          </a:xfrm>
        </p:grpSpPr>
        <p:sp>
          <p:nvSpPr>
            <p:cNvPr id="293" name="Snip Same Side Corner Rectangle 292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4" name="TextBox 293"/>
            <p:cNvSpPr txBox="1"/>
            <p:nvPr/>
          </p:nvSpPr>
          <p:spPr>
            <a:xfrm>
              <a:off x="507046" y="4530424"/>
              <a:ext cx="1257639" cy="55404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ACCP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rgbClr val="C5F2C6"/>
                  </a:solidFill>
                  <a:latin typeface="Arial" charset="0"/>
                </a:rPr>
                <a:t>P15309</a:t>
              </a:r>
              <a:endParaRPr lang="en-US" sz="1600" dirty="0">
                <a:solidFill>
                  <a:srgbClr val="C5F2C6"/>
                </a:solidFill>
              </a:endParaRPr>
            </a:p>
          </p:txBody>
        </p:sp>
      </p:grpSp>
      <p:cxnSp>
        <p:nvCxnSpPr>
          <p:cNvPr id="302" name="Straight Arrow Connector 301"/>
          <p:cNvCxnSpPr/>
          <p:nvPr/>
        </p:nvCxnSpPr>
        <p:spPr bwMode="auto">
          <a:xfrm>
            <a:off x="14503308" y="6926564"/>
            <a:ext cx="60005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" name="Straight Connector 2"/>
          <p:cNvCxnSpPr/>
          <p:nvPr/>
        </p:nvCxnSpPr>
        <p:spPr bwMode="auto">
          <a:xfrm>
            <a:off x="14486375" y="6892630"/>
            <a:ext cx="0" cy="25728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05" name="Group 304"/>
          <p:cNvGrpSpPr/>
          <p:nvPr/>
        </p:nvGrpSpPr>
        <p:grpSpPr>
          <a:xfrm>
            <a:off x="15037547" y="9177493"/>
            <a:ext cx="1611369" cy="641357"/>
            <a:chOff x="507046" y="2793204"/>
            <a:chExt cx="1257639" cy="564496"/>
          </a:xfrm>
        </p:grpSpPr>
        <p:sp>
          <p:nvSpPr>
            <p:cNvPr id="309" name="Snip Same Side Corner Rectangle 308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1" name="TextBox 310"/>
            <p:cNvSpPr txBox="1"/>
            <p:nvPr/>
          </p:nvSpPr>
          <p:spPr>
            <a:xfrm>
              <a:off x="507046" y="2793204"/>
              <a:ext cx="1257639" cy="56133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MUC1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rgbClr val="984807"/>
                  </a:solidFill>
                  <a:latin typeface="Arial" charset="0"/>
                </a:rPr>
                <a:t>P15941</a:t>
              </a:r>
              <a:endParaRPr lang="en-US" sz="1600" dirty="0">
                <a:solidFill>
                  <a:srgbClr val="984807"/>
                </a:solidFill>
              </a:endParaRPr>
            </a:p>
          </p:txBody>
        </p:sp>
      </p:grpSp>
      <p:cxnSp>
        <p:nvCxnSpPr>
          <p:cNvPr id="320" name="Straight Arrow Connector 319"/>
          <p:cNvCxnSpPr/>
          <p:nvPr/>
        </p:nvCxnSpPr>
        <p:spPr bwMode="auto">
          <a:xfrm>
            <a:off x="14519238" y="9465447"/>
            <a:ext cx="60005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21" name="Group 320"/>
          <p:cNvGrpSpPr/>
          <p:nvPr/>
        </p:nvGrpSpPr>
        <p:grpSpPr>
          <a:xfrm>
            <a:off x="7334532" y="10032211"/>
            <a:ext cx="1382339" cy="637767"/>
            <a:chOff x="537046" y="349955"/>
            <a:chExt cx="1154094" cy="552446"/>
          </a:xfrm>
        </p:grpSpPr>
        <p:sp>
          <p:nvSpPr>
            <p:cNvPr id="322" name="Rounded Rectangle 321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5" name="Rectangle 324"/>
            <p:cNvSpPr/>
            <p:nvPr/>
          </p:nvSpPr>
          <p:spPr>
            <a:xfrm>
              <a:off x="537046" y="349955"/>
              <a:ext cx="1154094" cy="5524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CTK</a:t>
              </a:r>
              <a:endParaRPr lang="en-US" sz="16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P42679</a:t>
              </a:r>
              <a:endPara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326" name="Straight Arrow Connector 325"/>
          <p:cNvCxnSpPr/>
          <p:nvPr/>
        </p:nvCxnSpPr>
        <p:spPr bwMode="auto">
          <a:xfrm>
            <a:off x="7052314" y="9628937"/>
            <a:ext cx="26900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27" name="Group 326"/>
          <p:cNvGrpSpPr/>
          <p:nvPr/>
        </p:nvGrpSpPr>
        <p:grpSpPr>
          <a:xfrm>
            <a:off x="15189620" y="5114288"/>
            <a:ext cx="1149559" cy="412247"/>
            <a:chOff x="7630433" y="4775691"/>
            <a:chExt cx="862158" cy="286562"/>
          </a:xfrm>
        </p:grpSpPr>
        <p:sp>
          <p:nvSpPr>
            <p:cNvPr id="329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33" name="Text Box 163"/>
            <p:cNvSpPr txBox="1">
              <a:spLocks noChangeArrowheads="1"/>
            </p:cNvSpPr>
            <p:nvPr/>
          </p:nvSpPr>
          <p:spPr bwMode="auto">
            <a:xfrm>
              <a:off x="7630433" y="4782874"/>
              <a:ext cx="862158" cy="258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Arial" charset="0"/>
                </a:rPr>
                <a:t>SH2</a:t>
              </a:r>
              <a:endParaRPr lang="en-US" sz="1600" dirty="0"/>
            </a:p>
          </p:txBody>
        </p:sp>
      </p:grpSp>
      <p:grpSp>
        <p:nvGrpSpPr>
          <p:cNvPr id="334" name="Group 333"/>
          <p:cNvGrpSpPr/>
          <p:nvPr/>
        </p:nvGrpSpPr>
        <p:grpSpPr>
          <a:xfrm>
            <a:off x="14957318" y="3663262"/>
            <a:ext cx="1506363" cy="648119"/>
            <a:chOff x="3740102" y="2039533"/>
            <a:chExt cx="1257639" cy="561413"/>
          </a:xfrm>
        </p:grpSpPr>
        <p:sp>
          <p:nvSpPr>
            <p:cNvPr id="335" name="Rounded Rectangle 334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6" name="TextBox 335"/>
            <p:cNvSpPr txBox="1"/>
            <p:nvPr/>
          </p:nvSpPr>
          <p:spPr>
            <a:xfrm>
              <a:off x="3740102" y="2039533"/>
              <a:ext cx="1257639" cy="552446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PTPN12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Q05209</a:t>
              </a:r>
              <a:endPara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37" name="Straight Connector 336"/>
          <p:cNvCxnSpPr/>
          <p:nvPr/>
        </p:nvCxnSpPr>
        <p:spPr bwMode="auto">
          <a:xfrm>
            <a:off x="14503308" y="3977218"/>
            <a:ext cx="0" cy="129519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1" name="Straight Arrow Connector 340"/>
          <p:cNvCxnSpPr/>
          <p:nvPr/>
        </p:nvCxnSpPr>
        <p:spPr bwMode="auto">
          <a:xfrm>
            <a:off x="14519238" y="3977304"/>
            <a:ext cx="5474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42" name="Group 341"/>
          <p:cNvGrpSpPr/>
          <p:nvPr/>
        </p:nvGrpSpPr>
        <p:grpSpPr>
          <a:xfrm>
            <a:off x="7463549" y="10669978"/>
            <a:ext cx="1149559" cy="412247"/>
            <a:chOff x="7630433" y="4775691"/>
            <a:chExt cx="862158" cy="286562"/>
          </a:xfrm>
        </p:grpSpPr>
        <p:sp>
          <p:nvSpPr>
            <p:cNvPr id="343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44" name="Text Box 163"/>
            <p:cNvSpPr txBox="1">
              <a:spLocks noChangeArrowheads="1"/>
            </p:cNvSpPr>
            <p:nvPr/>
          </p:nvSpPr>
          <p:spPr bwMode="auto">
            <a:xfrm>
              <a:off x="7630433" y="4782874"/>
              <a:ext cx="862158" cy="258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Arial" charset="0"/>
                </a:rPr>
                <a:t>SH2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2330</TotalTime>
  <Words>116</Words>
  <Application>Microsoft Macintosh PowerPoint</Application>
  <PresentationFormat>Custom</PresentationFormat>
  <Paragraphs>96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108</cp:revision>
  <dcterms:created xsi:type="dcterms:W3CDTF">2014-02-16T01:31:59Z</dcterms:created>
  <dcterms:modified xsi:type="dcterms:W3CDTF">2016-01-07T01:51:01Z</dcterms:modified>
</cp:coreProperties>
</file>