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100"/>
    <a:srgbClr val="B1783F"/>
    <a:srgbClr val="969600"/>
    <a:srgbClr val="AB743D"/>
    <a:srgbClr val="8EB8D8"/>
    <a:srgbClr val="FFF777"/>
    <a:srgbClr val="90B1D0"/>
    <a:srgbClr val="00AD00"/>
    <a:srgbClr val="A5ADCB"/>
    <a:srgbClr val="7298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7917" autoAdjust="0"/>
  </p:normalViewPr>
  <p:slideViewPr>
    <p:cSldViewPr snapToGrid="0" snapToObjects="1">
      <p:cViewPr>
        <p:scale>
          <a:sx n="140" d="100"/>
          <a:sy n="140" d="100"/>
        </p:scale>
        <p:origin x="-253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1" name="Picture 17"/>
          <p:cNvPicPr>
            <a:picLocks noChangeAspect="1" noChangeArrowheads="1"/>
          </p:cNvPicPr>
          <p:nvPr userDrawn="1"/>
        </p:nvPicPr>
        <p:blipFill>
          <a:blip r:embed="rId1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2" name="Picture 51"/>
          <p:cNvPicPr>
            <a:picLocks noChangeAspect="1" noChangeArrowheads="1"/>
          </p:cNvPicPr>
          <p:nvPr userDrawn="1"/>
        </p:nvPicPr>
        <p:blipFill>
          <a:blip r:embed="rId1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3" name="Text Box 173"/>
          <p:cNvSpPr txBox="1">
            <a:spLocks noChangeArrowheads="1"/>
          </p:cNvSpPr>
          <p:nvPr userDrawn="1"/>
        </p:nvSpPr>
        <p:spPr bwMode="auto">
          <a:xfrm>
            <a:off x="2126354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54" name="Group 53"/>
          <p:cNvGrpSpPr/>
          <p:nvPr userDrawn="1"/>
        </p:nvGrpSpPr>
        <p:grpSpPr>
          <a:xfrm>
            <a:off x="1504891" y="5682356"/>
            <a:ext cx="6582739" cy="782825"/>
            <a:chOff x="1504891" y="5682356"/>
            <a:chExt cx="6582739" cy="782825"/>
          </a:xfrm>
        </p:grpSpPr>
        <p:grpSp>
          <p:nvGrpSpPr>
            <p:cNvPr id="55" name="Group 5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90" name="Rounded Rectangle 8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88" name="Rounded Rectangle 8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57" name="Rounded Rectangle 5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59" name="Snip Same Side Corner Rectangle 5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86" name="Snip Same Side Corner Rectangle 8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84" name="Snip Same Side Corner Rectangle 8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63" name="Group 6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82" name="Snip Same Side Corner Rectangle 8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64" name="Group 6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80" name="Snip Same Side Corner Rectangle 7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65" name="Elbow Connector 6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6" name="Elbow Connector 6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7" name="Elbow Connector 6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8" name="Elbow Connector 6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9" name="Elbow Connector 6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0" name="Elbow Connector 6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77" name="Elbow Connector 7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78" name="TextBox 7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150489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3968005" y="137282"/>
            <a:ext cx="499894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500" dirty="0" smtClean="0">
                <a:solidFill>
                  <a:srgbClr val="FFBB07"/>
                </a:solidFill>
                <a:latin typeface="Arial Narrow" charset="0"/>
              </a:rPr>
              <a:t>Receptor-Tyrosine Kinase Receptor Ret</a:t>
            </a:r>
            <a:endParaRPr lang="en-US" sz="25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132319"/>
            <a:ext cx="494081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P07949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026842" y="6469149"/>
            <a:ext cx="31187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rgbClr val="A5ADCB"/>
                </a:solidFill>
                <a:latin typeface="Arial Narrow"/>
                <a:cs typeface="Arial Narrow"/>
              </a:rPr>
              <a:t>Prepared by Colin Hammond and Dr. Steven Pelech</a:t>
            </a:r>
            <a:endParaRPr lang="en-US" sz="11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  <p:grpSp>
        <p:nvGrpSpPr>
          <p:cNvPr id="86" name="Group 85"/>
          <p:cNvGrpSpPr/>
          <p:nvPr/>
        </p:nvGrpSpPr>
        <p:grpSpPr>
          <a:xfrm>
            <a:off x="370326" y="4069270"/>
            <a:ext cx="1106841" cy="460785"/>
            <a:chOff x="507046" y="3634424"/>
            <a:chExt cx="1257639" cy="543214"/>
          </a:xfrm>
        </p:grpSpPr>
        <p:sp>
          <p:nvSpPr>
            <p:cNvPr id="91" name="Snip Same Side Corner Rectangle 9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GDNF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P39905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29" name="Straight Arrow Connector 128"/>
          <p:cNvCxnSpPr/>
          <p:nvPr/>
        </p:nvCxnSpPr>
        <p:spPr bwMode="auto">
          <a:xfrm>
            <a:off x="1597578" y="4834634"/>
            <a:ext cx="54874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9" name="Group 48"/>
          <p:cNvGrpSpPr/>
          <p:nvPr/>
        </p:nvGrpSpPr>
        <p:grpSpPr>
          <a:xfrm>
            <a:off x="2081895" y="4603673"/>
            <a:ext cx="1137689" cy="456279"/>
            <a:chOff x="473884" y="349955"/>
            <a:chExt cx="1292690" cy="537901"/>
          </a:xfrm>
        </p:grpSpPr>
        <p:sp>
          <p:nvSpPr>
            <p:cNvPr id="50" name="Rounded Rectangle 49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473884" y="349955"/>
              <a:ext cx="1292690" cy="53790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Ret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P07949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2292902" y="4361413"/>
            <a:ext cx="715674" cy="246221"/>
            <a:chOff x="7592082" y="6020192"/>
            <a:chExt cx="862158" cy="350482"/>
          </a:xfrm>
        </p:grpSpPr>
        <p:sp>
          <p:nvSpPr>
            <p:cNvPr id="59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61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Y1096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5123327" y="4617508"/>
            <a:ext cx="715674" cy="246221"/>
            <a:chOff x="7630433" y="4761828"/>
            <a:chExt cx="862158" cy="350481"/>
          </a:xfrm>
        </p:grpSpPr>
        <p:sp>
          <p:nvSpPr>
            <p:cNvPr id="63" name="AutoShape 162"/>
            <p:cNvSpPr>
              <a:spLocks noChangeArrowheads="1"/>
            </p:cNvSpPr>
            <p:nvPr/>
          </p:nvSpPr>
          <p:spPr bwMode="auto">
            <a:xfrm>
              <a:off x="7749549" y="4775691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FFFF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64" name="Text Box 163"/>
            <p:cNvSpPr txBox="1">
              <a:spLocks noChangeArrowheads="1"/>
            </p:cNvSpPr>
            <p:nvPr/>
          </p:nvSpPr>
          <p:spPr bwMode="auto">
            <a:xfrm>
              <a:off x="7630433" y="4761828"/>
              <a:ext cx="862158" cy="3504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>
                  <a:latin typeface="Arial" charset="0"/>
                </a:rPr>
                <a:t>SH2</a:t>
              </a:r>
              <a:endParaRPr lang="en-US" sz="950" dirty="0"/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2292902" y="3227430"/>
            <a:ext cx="715674" cy="246221"/>
            <a:chOff x="7620676" y="5024219"/>
            <a:chExt cx="862158" cy="350482"/>
          </a:xfrm>
        </p:grpSpPr>
        <p:sp>
          <p:nvSpPr>
            <p:cNvPr id="79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80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+Y952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2292902" y="3416428"/>
            <a:ext cx="715674" cy="246221"/>
            <a:chOff x="7620676" y="5024219"/>
            <a:chExt cx="862158" cy="350482"/>
          </a:xfrm>
        </p:grpSpPr>
        <p:sp>
          <p:nvSpPr>
            <p:cNvPr id="84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85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+Y981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2292902" y="3983422"/>
            <a:ext cx="715674" cy="246221"/>
            <a:chOff x="7620676" y="5024219"/>
            <a:chExt cx="862158" cy="350482"/>
          </a:xfrm>
        </p:grpSpPr>
        <p:sp>
          <p:nvSpPr>
            <p:cNvPr id="88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89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+Y1062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25" name="Group 124"/>
          <p:cNvGrpSpPr/>
          <p:nvPr/>
        </p:nvGrpSpPr>
        <p:grpSpPr>
          <a:xfrm>
            <a:off x="2292902" y="1526448"/>
            <a:ext cx="715674" cy="246221"/>
            <a:chOff x="7592082" y="6020192"/>
            <a:chExt cx="862158" cy="350482"/>
          </a:xfrm>
        </p:grpSpPr>
        <p:sp>
          <p:nvSpPr>
            <p:cNvPr id="126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28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Y791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90" name="Group 189"/>
          <p:cNvGrpSpPr/>
          <p:nvPr/>
        </p:nvGrpSpPr>
        <p:grpSpPr>
          <a:xfrm>
            <a:off x="4945206" y="4172420"/>
            <a:ext cx="1106841" cy="460785"/>
            <a:chOff x="507046" y="3634424"/>
            <a:chExt cx="1257639" cy="543214"/>
          </a:xfrm>
        </p:grpSpPr>
        <p:sp>
          <p:nvSpPr>
            <p:cNvPr id="191" name="Snip Same Side Corner Rectangle 19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92" name="TextBox 191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Grb2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P62993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97" name="Group 196"/>
          <p:cNvGrpSpPr/>
          <p:nvPr/>
        </p:nvGrpSpPr>
        <p:grpSpPr>
          <a:xfrm>
            <a:off x="7963529" y="4438817"/>
            <a:ext cx="715674" cy="246221"/>
            <a:chOff x="7630433" y="4761828"/>
            <a:chExt cx="862158" cy="350481"/>
          </a:xfrm>
        </p:grpSpPr>
        <p:sp>
          <p:nvSpPr>
            <p:cNvPr id="198" name="AutoShape 162"/>
            <p:cNvSpPr>
              <a:spLocks noChangeArrowheads="1"/>
            </p:cNvSpPr>
            <p:nvPr/>
          </p:nvSpPr>
          <p:spPr bwMode="auto">
            <a:xfrm>
              <a:off x="7749549" y="4775691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FFFF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99" name="Text Box 163"/>
            <p:cNvSpPr txBox="1">
              <a:spLocks noChangeArrowheads="1"/>
            </p:cNvSpPr>
            <p:nvPr/>
          </p:nvSpPr>
          <p:spPr bwMode="auto">
            <a:xfrm>
              <a:off x="7630433" y="4761828"/>
              <a:ext cx="862158" cy="3504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>
                  <a:latin typeface="Arial" charset="0"/>
                </a:rPr>
                <a:t>SH2</a:t>
              </a:r>
              <a:endParaRPr lang="en-US" sz="950" dirty="0"/>
            </a:p>
          </p:txBody>
        </p:sp>
      </p:grpSp>
      <p:cxnSp>
        <p:nvCxnSpPr>
          <p:cNvPr id="211" name="Elbow Connector 168"/>
          <p:cNvCxnSpPr/>
          <p:nvPr/>
        </p:nvCxnSpPr>
        <p:spPr bwMode="auto">
          <a:xfrm>
            <a:off x="1443023" y="1256265"/>
            <a:ext cx="228600" cy="0"/>
          </a:xfrm>
          <a:prstGeom prst="straightConnector1">
            <a:avLst/>
          </a:prstGeom>
          <a:ln w="28575" cmpd="sng">
            <a:solidFill>
              <a:srgbClr val="00C100"/>
            </a:solidFill>
            <a:prstDash val="solid"/>
            <a:headEnd type="none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18" name="Group 217"/>
          <p:cNvGrpSpPr/>
          <p:nvPr/>
        </p:nvGrpSpPr>
        <p:grpSpPr>
          <a:xfrm>
            <a:off x="3861483" y="3259205"/>
            <a:ext cx="715674" cy="246221"/>
            <a:chOff x="7630433" y="4761828"/>
            <a:chExt cx="862158" cy="350481"/>
          </a:xfrm>
        </p:grpSpPr>
        <p:sp>
          <p:nvSpPr>
            <p:cNvPr id="219" name="AutoShape 162"/>
            <p:cNvSpPr>
              <a:spLocks noChangeArrowheads="1"/>
            </p:cNvSpPr>
            <p:nvPr/>
          </p:nvSpPr>
          <p:spPr bwMode="auto">
            <a:xfrm>
              <a:off x="7749549" y="4775691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FFFF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20" name="Text Box 163"/>
            <p:cNvSpPr txBox="1">
              <a:spLocks noChangeArrowheads="1"/>
            </p:cNvSpPr>
            <p:nvPr/>
          </p:nvSpPr>
          <p:spPr bwMode="auto">
            <a:xfrm>
              <a:off x="7630433" y="4761828"/>
              <a:ext cx="862158" cy="3504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latin typeface="Arial" charset="0"/>
                </a:rPr>
                <a:t>PTB</a:t>
              </a:r>
              <a:endParaRPr lang="en-US" sz="950" dirty="0"/>
            </a:p>
          </p:txBody>
        </p:sp>
      </p:grpSp>
      <p:grpSp>
        <p:nvGrpSpPr>
          <p:cNvPr id="221" name="Group 220"/>
          <p:cNvGrpSpPr/>
          <p:nvPr/>
        </p:nvGrpSpPr>
        <p:grpSpPr>
          <a:xfrm>
            <a:off x="3661041" y="2275466"/>
            <a:ext cx="1106841" cy="460785"/>
            <a:chOff x="507046" y="3634424"/>
            <a:chExt cx="1257639" cy="543214"/>
          </a:xfrm>
        </p:grpSpPr>
        <p:sp>
          <p:nvSpPr>
            <p:cNvPr id="222" name="Snip Same Side Corner Rectangle 22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23" name="TextBox 222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FRS2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Q8WU20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35" name="Group 134"/>
          <p:cNvGrpSpPr/>
          <p:nvPr/>
        </p:nvGrpSpPr>
        <p:grpSpPr>
          <a:xfrm>
            <a:off x="466849" y="1589370"/>
            <a:ext cx="1015712" cy="461921"/>
            <a:chOff x="537046" y="349955"/>
            <a:chExt cx="1154094" cy="544552"/>
          </a:xfrm>
        </p:grpSpPr>
        <p:sp>
          <p:nvSpPr>
            <p:cNvPr id="136" name="Rounded Rectangle 135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37" name="Rectangle 136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err="1" smtClean="0">
                  <a:solidFill>
                    <a:schemeClr val="bg1"/>
                  </a:solidFill>
                  <a:latin typeface="Arial" charset="0"/>
                </a:rPr>
                <a:t>Src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P12931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150" name="Group 149"/>
          <p:cNvGrpSpPr/>
          <p:nvPr/>
        </p:nvGrpSpPr>
        <p:grpSpPr>
          <a:xfrm>
            <a:off x="4932699" y="1538323"/>
            <a:ext cx="715674" cy="246221"/>
            <a:chOff x="7630433" y="4761828"/>
            <a:chExt cx="862158" cy="350481"/>
          </a:xfrm>
        </p:grpSpPr>
        <p:sp>
          <p:nvSpPr>
            <p:cNvPr id="152" name="AutoShape 162"/>
            <p:cNvSpPr>
              <a:spLocks noChangeArrowheads="1"/>
            </p:cNvSpPr>
            <p:nvPr/>
          </p:nvSpPr>
          <p:spPr bwMode="auto">
            <a:xfrm>
              <a:off x="7749549" y="4775691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FFFF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53" name="Text Box 163"/>
            <p:cNvSpPr txBox="1">
              <a:spLocks noChangeArrowheads="1"/>
            </p:cNvSpPr>
            <p:nvPr/>
          </p:nvSpPr>
          <p:spPr bwMode="auto">
            <a:xfrm>
              <a:off x="7630433" y="4761828"/>
              <a:ext cx="862158" cy="3504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>
                  <a:latin typeface="Arial" charset="0"/>
                </a:rPr>
                <a:t>SH2</a:t>
              </a:r>
              <a:endParaRPr lang="en-US" sz="950" dirty="0"/>
            </a:p>
          </p:txBody>
        </p:sp>
      </p:grpSp>
      <p:grpSp>
        <p:nvGrpSpPr>
          <p:cNvPr id="237" name="Group 236"/>
          <p:cNvGrpSpPr/>
          <p:nvPr/>
        </p:nvGrpSpPr>
        <p:grpSpPr>
          <a:xfrm>
            <a:off x="433508" y="2339663"/>
            <a:ext cx="1106841" cy="458570"/>
            <a:chOff x="3740102" y="2066168"/>
            <a:chExt cx="1257639" cy="540602"/>
          </a:xfrm>
        </p:grpSpPr>
        <p:sp>
          <p:nvSpPr>
            <p:cNvPr id="238" name="Rounded Rectangle 237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39" name="TextBox 238"/>
            <p:cNvSpPr txBox="1"/>
            <p:nvPr/>
          </p:nvSpPr>
          <p:spPr>
            <a:xfrm>
              <a:off x="3740102" y="2068869"/>
              <a:ext cx="1257639" cy="537901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PTPN11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Q06124</a:t>
              </a:r>
              <a:endParaRPr lang="en-US" sz="105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244" name="Straight Connector 243"/>
          <p:cNvCxnSpPr/>
          <p:nvPr/>
        </p:nvCxnSpPr>
        <p:spPr bwMode="auto">
          <a:xfrm>
            <a:off x="1461285" y="3143155"/>
            <a:ext cx="347472" cy="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lg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50" name="Elbow Connector 168"/>
          <p:cNvCxnSpPr/>
          <p:nvPr/>
        </p:nvCxnSpPr>
        <p:spPr bwMode="auto">
          <a:xfrm flipH="1" flipV="1">
            <a:off x="3437259" y="1485309"/>
            <a:ext cx="2611" cy="256032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none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0" name="Elbow Connector 168"/>
          <p:cNvCxnSpPr/>
          <p:nvPr/>
        </p:nvCxnSpPr>
        <p:spPr bwMode="auto">
          <a:xfrm>
            <a:off x="2904539" y="4435448"/>
            <a:ext cx="2148840" cy="411480"/>
          </a:xfrm>
          <a:prstGeom prst="bentConnector3">
            <a:avLst>
              <a:gd name="adj1" fmla="val 24637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2" name="Elbow Connector 301"/>
          <p:cNvCxnSpPr/>
          <p:nvPr/>
        </p:nvCxnSpPr>
        <p:spPr bwMode="auto">
          <a:xfrm flipH="1">
            <a:off x="7442296" y="4065227"/>
            <a:ext cx="384048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3" name="Elbow Connector 302"/>
          <p:cNvCxnSpPr/>
          <p:nvPr/>
        </p:nvCxnSpPr>
        <p:spPr bwMode="auto">
          <a:xfrm flipH="1">
            <a:off x="5039325" y="4743194"/>
            <a:ext cx="182880" cy="91440"/>
          </a:xfrm>
          <a:prstGeom prst="bentConnector3">
            <a:avLst>
              <a:gd name="adj1" fmla="val 95455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05" name="Group 304"/>
          <p:cNvGrpSpPr/>
          <p:nvPr/>
        </p:nvGrpSpPr>
        <p:grpSpPr>
          <a:xfrm>
            <a:off x="7761658" y="4672372"/>
            <a:ext cx="1106841" cy="466427"/>
            <a:chOff x="507046" y="4525112"/>
            <a:chExt cx="1257639" cy="549865"/>
          </a:xfrm>
        </p:grpSpPr>
        <p:sp>
          <p:nvSpPr>
            <p:cNvPr id="306" name="Snip Same Side Corner Rectangle 305"/>
            <p:cNvSpPr/>
            <p:nvPr/>
          </p:nvSpPr>
          <p:spPr bwMode="auto">
            <a:xfrm>
              <a:off x="595865" y="4525112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02B61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07" name="TextBox 306"/>
            <p:cNvSpPr txBox="1"/>
            <p:nvPr/>
          </p:nvSpPr>
          <p:spPr>
            <a:xfrm>
              <a:off x="507046" y="4530424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PLCG1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C5F2C6"/>
                  </a:solidFill>
                  <a:latin typeface="Arial" charset="0"/>
                </a:rPr>
                <a:t>P19174</a:t>
              </a:r>
              <a:endParaRPr lang="en-US" sz="1050" dirty="0">
                <a:solidFill>
                  <a:srgbClr val="C5F2C6"/>
                </a:solidFill>
              </a:endParaRPr>
            </a:p>
          </p:txBody>
        </p:sp>
      </p:grpSp>
      <p:grpSp>
        <p:nvGrpSpPr>
          <p:cNvPr id="314" name="Group 313"/>
          <p:cNvGrpSpPr/>
          <p:nvPr/>
        </p:nvGrpSpPr>
        <p:grpSpPr>
          <a:xfrm>
            <a:off x="7761412" y="3313919"/>
            <a:ext cx="1106841" cy="460785"/>
            <a:chOff x="507046" y="3634424"/>
            <a:chExt cx="1257639" cy="543214"/>
          </a:xfrm>
        </p:grpSpPr>
        <p:sp>
          <p:nvSpPr>
            <p:cNvPr id="315" name="Snip Same Side Corner Rectangle 314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16" name="TextBox 315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DOK4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Q8TEW6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09" name="Group 208"/>
          <p:cNvGrpSpPr/>
          <p:nvPr/>
        </p:nvGrpSpPr>
        <p:grpSpPr>
          <a:xfrm>
            <a:off x="2292902" y="2093442"/>
            <a:ext cx="715674" cy="246221"/>
            <a:chOff x="7592082" y="6020192"/>
            <a:chExt cx="862158" cy="350482"/>
          </a:xfrm>
        </p:grpSpPr>
        <p:sp>
          <p:nvSpPr>
            <p:cNvPr id="230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31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Y826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32" name="Group 231"/>
          <p:cNvGrpSpPr/>
          <p:nvPr/>
        </p:nvGrpSpPr>
        <p:grpSpPr>
          <a:xfrm>
            <a:off x="2292902" y="4172420"/>
            <a:ext cx="715674" cy="246221"/>
            <a:chOff x="7592082" y="6020192"/>
            <a:chExt cx="862158" cy="350482"/>
          </a:xfrm>
        </p:grpSpPr>
        <p:sp>
          <p:nvSpPr>
            <p:cNvPr id="233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34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Y1090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35" name="Group 234"/>
          <p:cNvGrpSpPr/>
          <p:nvPr/>
        </p:nvGrpSpPr>
        <p:grpSpPr>
          <a:xfrm>
            <a:off x="2292902" y="3794424"/>
            <a:ext cx="715674" cy="246221"/>
            <a:chOff x="7592082" y="6020192"/>
            <a:chExt cx="862158" cy="350482"/>
          </a:xfrm>
        </p:grpSpPr>
        <p:sp>
          <p:nvSpPr>
            <p:cNvPr id="241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49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Y1029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51" name="Group 250"/>
          <p:cNvGrpSpPr/>
          <p:nvPr/>
        </p:nvGrpSpPr>
        <p:grpSpPr>
          <a:xfrm>
            <a:off x="2292902" y="2471438"/>
            <a:ext cx="715674" cy="246221"/>
            <a:chOff x="7592082" y="6020192"/>
            <a:chExt cx="862158" cy="350482"/>
          </a:xfrm>
        </p:grpSpPr>
        <p:sp>
          <p:nvSpPr>
            <p:cNvPr id="253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54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S891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62" name="Group 261"/>
          <p:cNvGrpSpPr/>
          <p:nvPr/>
        </p:nvGrpSpPr>
        <p:grpSpPr>
          <a:xfrm>
            <a:off x="370326" y="4643117"/>
            <a:ext cx="1106841" cy="460785"/>
            <a:chOff x="507046" y="3634424"/>
            <a:chExt cx="1257639" cy="543214"/>
          </a:xfrm>
        </p:grpSpPr>
        <p:sp>
          <p:nvSpPr>
            <p:cNvPr id="263" name="Snip Same Side Corner Rectangle 26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64" name="TextBox 263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GFRA1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P56159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65" name="Group 264"/>
          <p:cNvGrpSpPr/>
          <p:nvPr/>
        </p:nvGrpSpPr>
        <p:grpSpPr>
          <a:xfrm>
            <a:off x="370326" y="5225158"/>
            <a:ext cx="1106841" cy="460785"/>
            <a:chOff x="507046" y="3634424"/>
            <a:chExt cx="1257639" cy="543214"/>
          </a:xfrm>
        </p:grpSpPr>
        <p:sp>
          <p:nvSpPr>
            <p:cNvPr id="266" name="Snip Same Side Corner Rectangle 26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69" name="TextBox 268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ARTN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Q5T4W7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70" name="Group 269"/>
          <p:cNvGrpSpPr/>
          <p:nvPr/>
        </p:nvGrpSpPr>
        <p:grpSpPr>
          <a:xfrm>
            <a:off x="3665900" y="2786827"/>
            <a:ext cx="1106841" cy="460785"/>
            <a:chOff x="507046" y="3634424"/>
            <a:chExt cx="1257639" cy="543214"/>
          </a:xfrm>
        </p:grpSpPr>
        <p:sp>
          <p:nvSpPr>
            <p:cNvPr id="271" name="Snip Same Side Corner Rectangle 27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72" name="TextBox 271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Gab1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Q13480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77" name="Group 276"/>
          <p:cNvGrpSpPr/>
          <p:nvPr/>
        </p:nvGrpSpPr>
        <p:grpSpPr>
          <a:xfrm>
            <a:off x="6040172" y="4172372"/>
            <a:ext cx="1106841" cy="460785"/>
            <a:chOff x="507046" y="2817700"/>
            <a:chExt cx="1257639" cy="543214"/>
          </a:xfrm>
        </p:grpSpPr>
        <p:sp>
          <p:nvSpPr>
            <p:cNvPr id="278" name="Snip Same Side Corner Rectangle 277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79" name="TextBox 278"/>
            <p:cNvSpPr txBox="1"/>
            <p:nvPr/>
          </p:nvSpPr>
          <p:spPr>
            <a:xfrm>
              <a:off x="507046" y="2823012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STAT3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P40763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grpSp>
        <p:nvGrpSpPr>
          <p:cNvPr id="280" name="Group 279"/>
          <p:cNvGrpSpPr/>
          <p:nvPr/>
        </p:nvGrpSpPr>
        <p:grpSpPr>
          <a:xfrm>
            <a:off x="7761412" y="3886796"/>
            <a:ext cx="1106841" cy="460785"/>
            <a:chOff x="507046" y="3634424"/>
            <a:chExt cx="1257639" cy="543214"/>
          </a:xfrm>
        </p:grpSpPr>
        <p:sp>
          <p:nvSpPr>
            <p:cNvPr id="281" name="Snip Same Side Corner Rectangle 28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82" name="TextBox 281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DOK5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Q9P104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285" name="Straight Connector 284"/>
          <p:cNvCxnSpPr/>
          <p:nvPr/>
        </p:nvCxnSpPr>
        <p:spPr bwMode="auto">
          <a:xfrm flipV="1">
            <a:off x="3289643" y="1244390"/>
            <a:ext cx="0" cy="356616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86" name="Straight Arrow Connector 285"/>
          <p:cNvCxnSpPr/>
          <p:nvPr/>
        </p:nvCxnSpPr>
        <p:spPr bwMode="auto">
          <a:xfrm flipH="1">
            <a:off x="3128234" y="4794091"/>
            <a:ext cx="15544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88" name="Straight Arrow Connector 287"/>
          <p:cNvCxnSpPr/>
          <p:nvPr/>
        </p:nvCxnSpPr>
        <p:spPr bwMode="auto">
          <a:xfrm flipH="1">
            <a:off x="2890490" y="1251648"/>
            <a:ext cx="39319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89" name="Straight Arrow Connector 288"/>
          <p:cNvCxnSpPr/>
          <p:nvPr/>
        </p:nvCxnSpPr>
        <p:spPr bwMode="auto">
          <a:xfrm flipH="1">
            <a:off x="2884565" y="2201031"/>
            <a:ext cx="39319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90" name="Straight Arrow Connector 289"/>
          <p:cNvCxnSpPr/>
          <p:nvPr/>
        </p:nvCxnSpPr>
        <p:spPr bwMode="auto">
          <a:xfrm flipH="1">
            <a:off x="2897568" y="3863375"/>
            <a:ext cx="39319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91" name="Straight Arrow Connector 290"/>
          <p:cNvCxnSpPr/>
          <p:nvPr/>
        </p:nvCxnSpPr>
        <p:spPr bwMode="auto">
          <a:xfrm flipH="1">
            <a:off x="2887369" y="3723884"/>
            <a:ext cx="45720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93" name="Straight Arrow Connector 292"/>
          <p:cNvCxnSpPr/>
          <p:nvPr/>
        </p:nvCxnSpPr>
        <p:spPr bwMode="auto">
          <a:xfrm flipH="1">
            <a:off x="2897568" y="4271749"/>
            <a:ext cx="39319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94" name="Straight Arrow Connector 293"/>
          <p:cNvCxnSpPr/>
          <p:nvPr/>
        </p:nvCxnSpPr>
        <p:spPr bwMode="auto">
          <a:xfrm flipH="1">
            <a:off x="2897568" y="4515003"/>
            <a:ext cx="39319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51" name="Elbow Connector 150"/>
          <p:cNvCxnSpPr/>
          <p:nvPr/>
        </p:nvCxnSpPr>
        <p:spPr bwMode="auto">
          <a:xfrm rot="5400000">
            <a:off x="1717067" y="3212184"/>
            <a:ext cx="2926080" cy="117429"/>
          </a:xfrm>
          <a:prstGeom prst="bentConnector3">
            <a:avLst>
              <a:gd name="adj1" fmla="val 99787"/>
            </a:avLst>
          </a:prstGeom>
          <a:ln w="28575" cmpd="sng">
            <a:solidFill>
              <a:srgbClr val="00C100"/>
            </a:solidFill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87" name="Elbow Connector 179"/>
          <p:cNvCxnSpPr/>
          <p:nvPr/>
        </p:nvCxnSpPr>
        <p:spPr bwMode="auto">
          <a:xfrm flipH="1">
            <a:off x="2898594" y="1485003"/>
            <a:ext cx="274320" cy="0"/>
          </a:xfrm>
          <a:prstGeom prst="straightConnector1">
            <a:avLst/>
          </a:prstGeom>
          <a:ln w="28575" cmpd="sng">
            <a:solidFill>
              <a:srgbClr val="00C1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88" name="Elbow Connector 179"/>
          <p:cNvCxnSpPr/>
          <p:nvPr/>
        </p:nvCxnSpPr>
        <p:spPr bwMode="auto">
          <a:xfrm flipH="1">
            <a:off x="2898594" y="4131279"/>
            <a:ext cx="356616" cy="0"/>
          </a:xfrm>
          <a:prstGeom prst="straightConnector1">
            <a:avLst/>
          </a:prstGeom>
          <a:ln w="28575" cmpd="sng">
            <a:solidFill>
              <a:srgbClr val="00C1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89" name="Elbow Connector 179"/>
          <p:cNvCxnSpPr/>
          <p:nvPr/>
        </p:nvCxnSpPr>
        <p:spPr bwMode="auto">
          <a:xfrm flipH="1">
            <a:off x="2898594" y="3514313"/>
            <a:ext cx="356616" cy="0"/>
          </a:xfrm>
          <a:prstGeom prst="straightConnector1">
            <a:avLst/>
          </a:prstGeom>
          <a:ln w="28575" cmpd="sng">
            <a:solidFill>
              <a:srgbClr val="00C1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99" name="Elbow Connector 298"/>
          <p:cNvCxnSpPr/>
          <p:nvPr/>
        </p:nvCxnSpPr>
        <p:spPr bwMode="auto">
          <a:xfrm flipH="1" flipV="1">
            <a:off x="4841259" y="1478948"/>
            <a:ext cx="182880" cy="182880"/>
          </a:xfrm>
          <a:prstGeom prst="bentConnector3">
            <a:avLst>
              <a:gd name="adj1" fmla="val 95455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8" name="Elbow Connector 168"/>
          <p:cNvCxnSpPr/>
          <p:nvPr/>
        </p:nvCxnSpPr>
        <p:spPr bwMode="auto">
          <a:xfrm flipH="1">
            <a:off x="1674279" y="1240298"/>
            <a:ext cx="2611" cy="502920"/>
          </a:xfrm>
          <a:prstGeom prst="straightConnector1">
            <a:avLst/>
          </a:prstGeom>
          <a:ln w="28575" cmpd="sng">
            <a:solidFill>
              <a:srgbClr val="00C100"/>
            </a:solidFill>
            <a:prstDash val="solid"/>
            <a:headEnd type="none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0" name="Elbow Connector 168"/>
          <p:cNvCxnSpPr/>
          <p:nvPr/>
        </p:nvCxnSpPr>
        <p:spPr bwMode="auto">
          <a:xfrm rot="16200000">
            <a:off x="1053399" y="3130183"/>
            <a:ext cx="178308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none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7" name="Elbow Connector 168"/>
          <p:cNvCxnSpPr>
            <a:stCxn id="161" idx="1"/>
            <a:endCxn id="326" idx="3"/>
          </p:cNvCxnSpPr>
          <p:nvPr/>
        </p:nvCxnSpPr>
        <p:spPr bwMode="auto">
          <a:xfrm rot="10800000" flipV="1">
            <a:off x="1209791" y="1258597"/>
            <a:ext cx="1188720" cy="976469"/>
          </a:xfrm>
          <a:prstGeom prst="bentConnector3">
            <a:avLst>
              <a:gd name="adj1" fmla="val 38012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8" name="Elbow Connector 168"/>
          <p:cNvCxnSpPr/>
          <p:nvPr/>
        </p:nvCxnSpPr>
        <p:spPr bwMode="auto">
          <a:xfrm>
            <a:off x="2897568" y="4046609"/>
            <a:ext cx="54864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9" name="Elbow Connector 168"/>
          <p:cNvCxnSpPr/>
          <p:nvPr/>
        </p:nvCxnSpPr>
        <p:spPr bwMode="auto">
          <a:xfrm>
            <a:off x="3439870" y="1475895"/>
            <a:ext cx="141732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none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6" name="Elbow Connector 168"/>
          <p:cNvCxnSpPr/>
          <p:nvPr/>
        </p:nvCxnSpPr>
        <p:spPr bwMode="auto">
          <a:xfrm flipH="1">
            <a:off x="1932860" y="4045473"/>
            <a:ext cx="45720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8" name="Elbow Connector 168"/>
          <p:cNvCxnSpPr/>
          <p:nvPr/>
        </p:nvCxnSpPr>
        <p:spPr bwMode="auto">
          <a:xfrm rot="16200000" flipH="1" flipV="1">
            <a:off x="4698761" y="2790615"/>
            <a:ext cx="2611" cy="251460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none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0" name="Elbow Connector 301"/>
          <p:cNvCxnSpPr/>
          <p:nvPr/>
        </p:nvCxnSpPr>
        <p:spPr bwMode="auto">
          <a:xfrm flipH="1">
            <a:off x="3439870" y="4435448"/>
            <a:ext cx="27432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1" name="Elbow Connector 301"/>
          <p:cNvCxnSpPr/>
          <p:nvPr/>
        </p:nvCxnSpPr>
        <p:spPr bwMode="auto">
          <a:xfrm flipH="1">
            <a:off x="3430650" y="3394194"/>
            <a:ext cx="50292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2" name="Elbow Connector 301"/>
          <p:cNvCxnSpPr/>
          <p:nvPr/>
        </p:nvCxnSpPr>
        <p:spPr bwMode="auto">
          <a:xfrm flipH="1">
            <a:off x="3430650" y="2990338"/>
            <a:ext cx="27432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3" name="Elbow Connector 301"/>
          <p:cNvCxnSpPr/>
          <p:nvPr/>
        </p:nvCxnSpPr>
        <p:spPr bwMode="auto">
          <a:xfrm flipH="1">
            <a:off x="3430650" y="2448994"/>
            <a:ext cx="27432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4" name="Elbow Connector 301"/>
          <p:cNvCxnSpPr/>
          <p:nvPr/>
        </p:nvCxnSpPr>
        <p:spPr bwMode="auto">
          <a:xfrm flipH="1">
            <a:off x="3430650" y="1660357"/>
            <a:ext cx="50292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5" name="Straight Arrow Connector 384"/>
          <p:cNvCxnSpPr/>
          <p:nvPr/>
        </p:nvCxnSpPr>
        <p:spPr bwMode="auto">
          <a:xfrm>
            <a:off x="1810622" y="4235312"/>
            <a:ext cx="0" cy="1206761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86" name="Straight Arrow Connector 385"/>
          <p:cNvCxnSpPr/>
          <p:nvPr/>
        </p:nvCxnSpPr>
        <p:spPr bwMode="auto">
          <a:xfrm rot="10800000">
            <a:off x="1401404" y="4235312"/>
            <a:ext cx="41148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87" name="Straight Arrow Connector 386"/>
          <p:cNvCxnSpPr/>
          <p:nvPr/>
        </p:nvCxnSpPr>
        <p:spPr bwMode="auto">
          <a:xfrm rot="10800000">
            <a:off x="1404579" y="4828760"/>
            <a:ext cx="41148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88" name="Straight Arrow Connector 387"/>
          <p:cNvCxnSpPr/>
          <p:nvPr/>
        </p:nvCxnSpPr>
        <p:spPr bwMode="auto">
          <a:xfrm rot="10800000">
            <a:off x="1404579" y="5426099"/>
            <a:ext cx="41148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54" name="Group 153"/>
          <p:cNvGrpSpPr/>
          <p:nvPr/>
        </p:nvGrpSpPr>
        <p:grpSpPr>
          <a:xfrm>
            <a:off x="2292902" y="3605426"/>
            <a:ext cx="715674" cy="246221"/>
            <a:chOff x="7630676" y="5329407"/>
            <a:chExt cx="862158" cy="350482"/>
          </a:xfrm>
        </p:grpSpPr>
        <p:sp>
          <p:nvSpPr>
            <p:cNvPr id="155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56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-Y1015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57" name="Group 156"/>
          <p:cNvGrpSpPr/>
          <p:nvPr/>
        </p:nvGrpSpPr>
        <p:grpSpPr>
          <a:xfrm>
            <a:off x="2292902" y="959454"/>
            <a:ext cx="715674" cy="246221"/>
            <a:chOff x="7592082" y="6020192"/>
            <a:chExt cx="862158" cy="350482"/>
          </a:xfrm>
        </p:grpSpPr>
        <p:sp>
          <p:nvSpPr>
            <p:cNvPr id="158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59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T675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60" name="Group 159"/>
          <p:cNvGrpSpPr/>
          <p:nvPr/>
        </p:nvGrpSpPr>
        <p:grpSpPr>
          <a:xfrm>
            <a:off x="2292902" y="1148452"/>
            <a:ext cx="715674" cy="246221"/>
            <a:chOff x="7592082" y="6020192"/>
            <a:chExt cx="862158" cy="350482"/>
          </a:xfrm>
        </p:grpSpPr>
        <p:sp>
          <p:nvSpPr>
            <p:cNvPr id="161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62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Y687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63" name="Group 162"/>
          <p:cNvGrpSpPr/>
          <p:nvPr/>
        </p:nvGrpSpPr>
        <p:grpSpPr>
          <a:xfrm>
            <a:off x="2292902" y="1337450"/>
            <a:ext cx="715674" cy="246221"/>
            <a:chOff x="7620676" y="5024219"/>
            <a:chExt cx="862158" cy="350482"/>
          </a:xfrm>
        </p:grpSpPr>
        <p:sp>
          <p:nvSpPr>
            <p:cNvPr id="164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65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+S696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66" name="Group 165"/>
          <p:cNvGrpSpPr/>
          <p:nvPr/>
        </p:nvGrpSpPr>
        <p:grpSpPr>
          <a:xfrm>
            <a:off x="2292902" y="1715446"/>
            <a:ext cx="715674" cy="246221"/>
            <a:chOff x="7620676" y="5024219"/>
            <a:chExt cx="862158" cy="350482"/>
          </a:xfrm>
        </p:grpSpPr>
        <p:sp>
          <p:nvSpPr>
            <p:cNvPr id="167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68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+Y806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69" name="Group 168"/>
          <p:cNvGrpSpPr/>
          <p:nvPr/>
        </p:nvGrpSpPr>
        <p:grpSpPr>
          <a:xfrm>
            <a:off x="2292902" y="1904444"/>
            <a:ext cx="715674" cy="246221"/>
            <a:chOff x="7620676" y="5024219"/>
            <a:chExt cx="862158" cy="350482"/>
          </a:xfrm>
        </p:grpSpPr>
        <p:sp>
          <p:nvSpPr>
            <p:cNvPr id="170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71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+Y809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2" name="Group 171"/>
          <p:cNvGrpSpPr/>
          <p:nvPr/>
        </p:nvGrpSpPr>
        <p:grpSpPr>
          <a:xfrm>
            <a:off x="2292902" y="2282440"/>
            <a:ext cx="715674" cy="246221"/>
            <a:chOff x="7620676" y="5024219"/>
            <a:chExt cx="862158" cy="350482"/>
          </a:xfrm>
        </p:grpSpPr>
        <p:sp>
          <p:nvSpPr>
            <p:cNvPr id="173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74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+Y864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5" name="Group 174"/>
          <p:cNvGrpSpPr/>
          <p:nvPr/>
        </p:nvGrpSpPr>
        <p:grpSpPr>
          <a:xfrm>
            <a:off x="2292902" y="2660436"/>
            <a:ext cx="715674" cy="246221"/>
            <a:chOff x="7620676" y="5024219"/>
            <a:chExt cx="862158" cy="350482"/>
          </a:xfrm>
        </p:grpSpPr>
        <p:sp>
          <p:nvSpPr>
            <p:cNvPr id="176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77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+Y900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8" name="Group 177"/>
          <p:cNvGrpSpPr/>
          <p:nvPr/>
        </p:nvGrpSpPr>
        <p:grpSpPr>
          <a:xfrm>
            <a:off x="2292902" y="2849434"/>
            <a:ext cx="715674" cy="246221"/>
            <a:chOff x="7620676" y="5024219"/>
            <a:chExt cx="862158" cy="350482"/>
          </a:xfrm>
        </p:grpSpPr>
        <p:sp>
          <p:nvSpPr>
            <p:cNvPr id="180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82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+Y905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83" name="Group 182"/>
          <p:cNvGrpSpPr/>
          <p:nvPr/>
        </p:nvGrpSpPr>
        <p:grpSpPr>
          <a:xfrm>
            <a:off x="2292902" y="3038432"/>
            <a:ext cx="715674" cy="246221"/>
            <a:chOff x="7620676" y="5024219"/>
            <a:chExt cx="862158" cy="350482"/>
          </a:xfrm>
        </p:grpSpPr>
        <p:sp>
          <p:nvSpPr>
            <p:cNvPr id="184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85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+Y928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186" name="Elbow Connector 179"/>
          <p:cNvCxnSpPr/>
          <p:nvPr/>
        </p:nvCxnSpPr>
        <p:spPr bwMode="auto">
          <a:xfrm flipH="1">
            <a:off x="2898594" y="1820331"/>
            <a:ext cx="356616" cy="0"/>
          </a:xfrm>
          <a:prstGeom prst="straightConnector1">
            <a:avLst/>
          </a:prstGeom>
          <a:ln w="28575" cmpd="sng">
            <a:solidFill>
              <a:srgbClr val="00C1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94" name="Elbow Connector 179"/>
          <p:cNvCxnSpPr/>
          <p:nvPr/>
        </p:nvCxnSpPr>
        <p:spPr bwMode="auto">
          <a:xfrm flipH="1">
            <a:off x="2898594" y="2041730"/>
            <a:ext cx="356616" cy="0"/>
          </a:xfrm>
          <a:prstGeom prst="straightConnector1">
            <a:avLst/>
          </a:prstGeom>
          <a:ln w="28575" cmpd="sng">
            <a:solidFill>
              <a:srgbClr val="00C1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95" name="Elbow Connector 179"/>
          <p:cNvCxnSpPr/>
          <p:nvPr/>
        </p:nvCxnSpPr>
        <p:spPr bwMode="auto">
          <a:xfrm flipH="1">
            <a:off x="2898594" y="2764628"/>
            <a:ext cx="356616" cy="0"/>
          </a:xfrm>
          <a:prstGeom prst="straightConnector1">
            <a:avLst/>
          </a:prstGeom>
          <a:ln w="28575" cmpd="sng">
            <a:solidFill>
              <a:srgbClr val="00C1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96" name="Elbow Connector 179"/>
          <p:cNvCxnSpPr/>
          <p:nvPr/>
        </p:nvCxnSpPr>
        <p:spPr bwMode="auto">
          <a:xfrm flipH="1">
            <a:off x="2898594" y="2957845"/>
            <a:ext cx="356616" cy="0"/>
          </a:xfrm>
          <a:prstGeom prst="straightConnector1">
            <a:avLst/>
          </a:prstGeom>
          <a:ln w="28575" cmpd="sng">
            <a:solidFill>
              <a:srgbClr val="00C1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00" name="Straight Connector 199"/>
          <p:cNvCxnSpPr/>
          <p:nvPr/>
        </p:nvCxnSpPr>
        <p:spPr bwMode="auto">
          <a:xfrm flipV="1">
            <a:off x="3349383" y="1458098"/>
            <a:ext cx="0" cy="338328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01" name="Straight Arrow Connector 200"/>
          <p:cNvCxnSpPr/>
          <p:nvPr/>
        </p:nvCxnSpPr>
        <p:spPr bwMode="auto">
          <a:xfrm flipH="1">
            <a:off x="3161884" y="4851491"/>
            <a:ext cx="18288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202" name="Group 201"/>
          <p:cNvGrpSpPr/>
          <p:nvPr/>
        </p:nvGrpSpPr>
        <p:grpSpPr>
          <a:xfrm>
            <a:off x="4584660" y="875530"/>
            <a:ext cx="1340126" cy="445087"/>
            <a:chOff x="371271" y="1139280"/>
            <a:chExt cx="1522707" cy="524707"/>
          </a:xfrm>
        </p:grpSpPr>
        <p:sp>
          <p:nvSpPr>
            <p:cNvPr id="203" name="Rounded Rectangle 202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04" name="Rectangle 203"/>
            <p:cNvSpPr/>
            <p:nvPr/>
          </p:nvSpPr>
          <p:spPr>
            <a:xfrm>
              <a:off x="371271" y="1139280"/>
              <a:ext cx="1522707" cy="5147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PRKCA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P17252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205" name="Elbow Connector 179"/>
          <p:cNvCxnSpPr/>
          <p:nvPr/>
        </p:nvCxnSpPr>
        <p:spPr bwMode="auto">
          <a:xfrm>
            <a:off x="3166769" y="1044798"/>
            <a:ext cx="0" cy="446025"/>
          </a:xfrm>
          <a:prstGeom prst="straightConnector1">
            <a:avLst/>
          </a:prstGeom>
          <a:ln w="28575" cmpd="sng">
            <a:solidFill>
              <a:srgbClr val="00C100"/>
            </a:solidFill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206" name="Group 205"/>
          <p:cNvGrpSpPr/>
          <p:nvPr/>
        </p:nvGrpSpPr>
        <p:grpSpPr>
          <a:xfrm>
            <a:off x="3347127" y="851262"/>
            <a:ext cx="1340126" cy="445087"/>
            <a:chOff x="371271" y="1139280"/>
            <a:chExt cx="1522707" cy="524707"/>
          </a:xfrm>
        </p:grpSpPr>
        <p:sp>
          <p:nvSpPr>
            <p:cNvPr id="207" name="Rounded Rectangle 206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08" name="Rectangle 207"/>
            <p:cNvSpPr/>
            <p:nvPr/>
          </p:nvSpPr>
          <p:spPr>
            <a:xfrm>
              <a:off x="371271" y="1139280"/>
              <a:ext cx="1522707" cy="5147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PRKACA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P17612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212" name="Elbow Connector 179"/>
          <p:cNvCxnSpPr/>
          <p:nvPr/>
        </p:nvCxnSpPr>
        <p:spPr bwMode="auto">
          <a:xfrm flipH="1">
            <a:off x="3176987" y="1062838"/>
            <a:ext cx="301752" cy="0"/>
          </a:xfrm>
          <a:prstGeom prst="straightConnector1">
            <a:avLst/>
          </a:prstGeom>
          <a:ln w="28575" cmpd="sng">
            <a:solidFill>
              <a:srgbClr val="00C100"/>
            </a:solidFill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213" name="Group 212"/>
          <p:cNvGrpSpPr/>
          <p:nvPr/>
        </p:nvGrpSpPr>
        <p:grpSpPr>
          <a:xfrm>
            <a:off x="4737116" y="1763805"/>
            <a:ext cx="1106841" cy="460785"/>
            <a:chOff x="507046" y="3634424"/>
            <a:chExt cx="1257639" cy="543214"/>
          </a:xfrm>
        </p:grpSpPr>
        <p:sp>
          <p:nvSpPr>
            <p:cNvPr id="214" name="Snip Same Side Corner Rectangle 213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24" name="TextBox 223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DOK6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Q6PKX4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25" name="Group 224"/>
          <p:cNvGrpSpPr/>
          <p:nvPr/>
        </p:nvGrpSpPr>
        <p:grpSpPr>
          <a:xfrm>
            <a:off x="3672916" y="1763805"/>
            <a:ext cx="1106841" cy="460785"/>
            <a:chOff x="507046" y="3634424"/>
            <a:chExt cx="1257639" cy="543214"/>
          </a:xfrm>
        </p:grpSpPr>
        <p:sp>
          <p:nvSpPr>
            <p:cNvPr id="226" name="Snip Same Side Corner Rectangle 22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36" name="TextBox 235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err="1" smtClean="0">
                  <a:solidFill>
                    <a:schemeClr val="bg1"/>
                  </a:solidFill>
                  <a:latin typeface="Arial" charset="0"/>
                </a:rPr>
                <a:t>Crk</a:t>
              </a:r>
              <a:endParaRPr lang="en-US" sz="11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P46108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40" name="Group 239"/>
          <p:cNvGrpSpPr/>
          <p:nvPr/>
        </p:nvGrpSpPr>
        <p:grpSpPr>
          <a:xfrm>
            <a:off x="3868499" y="1538323"/>
            <a:ext cx="715674" cy="246221"/>
            <a:chOff x="7630433" y="4761828"/>
            <a:chExt cx="862158" cy="350481"/>
          </a:xfrm>
        </p:grpSpPr>
        <p:sp>
          <p:nvSpPr>
            <p:cNvPr id="242" name="AutoShape 162"/>
            <p:cNvSpPr>
              <a:spLocks noChangeArrowheads="1"/>
            </p:cNvSpPr>
            <p:nvPr/>
          </p:nvSpPr>
          <p:spPr bwMode="auto">
            <a:xfrm>
              <a:off x="7749549" y="4775691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FFFF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43" name="Text Box 163"/>
            <p:cNvSpPr txBox="1">
              <a:spLocks noChangeArrowheads="1"/>
            </p:cNvSpPr>
            <p:nvPr/>
          </p:nvSpPr>
          <p:spPr bwMode="auto">
            <a:xfrm>
              <a:off x="7630433" y="4761828"/>
              <a:ext cx="862158" cy="3504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>
                  <a:latin typeface="Arial" charset="0"/>
                </a:rPr>
                <a:t>SH2</a:t>
              </a:r>
              <a:endParaRPr lang="en-US" sz="950" dirty="0"/>
            </a:p>
          </p:txBody>
        </p:sp>
      </p:grpSp>
      <p:grpSp>
        <p:nvGrpSpPr>
          <p:cNvPr id="246" name="Group 245"/>
          <p:cNvGrpSpPr/>
          <p:nvPr/>
        </p:nvGrpSpPr>
        <p:grpSpPr>
          <a:xfrm>
            <a:off x="3665900" y="3496399"/>
            <a:ext cx="1106841" cy="460785"/>
            <a:chOff x="507046" y="3634424"/>
            <a:chExt cx="1257639" cy="543214"/>
          </a:xfrm>
        </p:grpSpPr>
        <p:sp>
          <p:nvSpPr>
            <p:cNvPr id="247" name="Snip Same Side Corner Rectangle 246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48" name="TextBox 247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IRS1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P35568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52" name="Group 251"/>
          <p:cNvGrpSpPr/>
          <p:nvPr/>
        </p:nvGrpSpPr>
        <p:grpSpPr>
          <a:xfrm>
            <a:off x="4732160" y="3481798"/>
            <a:ext cx="1106841" cy="460785"/>
            <a:chOff x="507046" y="3634424"/>
            <a:chExt cx="1257639" cy="543214"/>
          </a:xfrm>
        </p:grpSpPr>
        <p:sp>
          <p:nvSpPr>
            <p:cNvPr id="255" name="Snip Same Side Corner Rectangle 254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58" name="TextBox 257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Shc1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P29353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287" name="Elbow Connector 286"/>
          <p:cNvCxnSpPr/>
          <p:nvPr/>
        </p:nvCxnSpPr>
        <p:spPr bwMode="auto">
          <a:xfrm>
            <a:off x="5765787" y="2495961"/>
            <a:ext cx="182880" cy="1554480"/>
          </a:xfrm>
          <a:prstGeom prst="bentConnector3">
            <a:avLst>
              <a:gd name="adj1" fmla="val 95455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4" name="Elbow Connector 303"/>
          <p:cNvCxnSpPr/>
          <p:nvPr/>
        </p:nvCxnSpPr>
        <p:spPr bwMode="auto">
          <a:xfrm flipV="1">
            <a:off x="4689616" y="4053089"/>
            <a:ext cx="182880" cy="365760"/>
          </a:xfrm>
          <a:prstGeom prst="bentConnector3">
            <a:avLst>
              <a:gd name="adj1" fmla="val 95455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24" name="Group 323"/>
          <p:cNvGrpSpPr/>
          <p:nvPr/>
        </p:nvGrpSpPr>
        <p:grpSpPr>
          <a:xfrm>
            <a:off x="629091" y="2111956"/>
            <a:ext cx="715674" cy="246221"/>
            <a:chOff x="7630433" y="4761828"/>
            <a:chExt cx="862158" cy="350481"/>
          </a:xfrm>
        </p:grpSpPr>
        <p:sp>
          <p:nvSpPr>
            <p:cNvPr id="325" name="AutoShape 162"/>
            <p:cNvSpPr>
              <a:spLocks noChangeArrowheads="1"/>
            </p:cNvSpPr>
            <p:nvPr/>
          </p:nvSpPr>
          <p:spPr bwMode="auto">
            <a:xfrm>
              <a:off x="7749549" y="4775691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FFFF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326" name="Text Box 163"/>
            <p:cNvSpPr txBox="1">
              <a:spLocks noChangeArrowheads="1"/>
            </p:cNvSpPr>
            <p:nvPr/>
          </p:nvSpPr>
          <p:spPr bwMode="auto">
            <a:xfrm>
              <a:off x="7630433" y="4761828"/>
              <a:ext cx="862158" cy="3504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>
                  <a:latin typeface="Arial" charset="0"/>
                </a:rPr>
                <a:t>SH2</a:t>
              </a:r>
              <a:endParaRPr lang="en-US" sz="950" dirty="0"/>
            </a:p>
          </p:txBody>
        </p:sp>
      </p:grpSp>
      <p:grpSp>
        <p:nvGrpSpPr>
          <p:cNvPr id="329" name="Group 328"/>
          <p:cNvGrpSpPr/>
          <p:nvPr/>
        </p:nvGrpSpPr>
        <p:grpSpPr>
          <a:xfrm>
            <a:off x="466849" y="1040837"/>
            <a:ext cx="1015712" cy="456279"/>
            <a:chOff x="537046" y="349955"/>
            <a:chExt cx="1154094" cy="537901"/>
          </a:xfrm>
        </p:grpSpPr>
        <p:sp>
          <p:nvSpPr>
            <p:cNvPr id="330" name="Rounded Rectangle 329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34" name="Rectangle 333"/>
            <p:cNvSpPr/>
            <p:nvPr/>
          </p:nvSpPr>
          <p:spPr>
            <a:xfrm>
              <a:off x="537046" y="349955"/>
              <a:ext cx="1154094" cy="53790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FAK1/PTK2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Q05397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cxnSp>
        <p:nvCxnSpPr>
          <p:cNvPr id="345" name="Elbow Connector 168"/>
          <p:cNvCxnSpPr/>
          <p:nvPr/>
        </p:nvCxnSpPr>
        <p:spPr bwMode="auto">
          <a:xfrm>
            <a:off x="1449970" y="1731622"/>
            <a:ext cx="228600" cy="0"/>
          </a:xfrm>
          <a:prstGeom prst="straightConnector1">
            <a:avLst/>
          </a:prstGeom>
          <a:ln w="28575" cmpd="sng">
            <a:solidFill>
              <a:srgbClr val="00C100"/>
            </a:solidFill>
            <a:prstDash val="solid"/>
            <a:headEnd type="none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46" name="Group 345"/>
          <p:cNvGrpSpPr/>
          <p:nvPr/>
        </p:nvGrpSpPr>
        <p:grpSpPr>
          <a:xfrm>
            <a:off x="445383" y="2906657"/>
            <a:ext cx="1106841" cy="458570"/>
            <a:chOff x="3740102" y="2066168"/>
            <a:chExt cx="1257639" cy="540602"/>
          </a:xfrm>
        </p:grpSpPr>
        <p:sp>
          <p:nvSpPr>
            <p:cNvPr id="347" name="Rounded Rectangle 346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48" name="TextBox 347"/>
            <p:cNvSpPr txBox="1"/>
            <p:nvPr/>
          </p:nvSpPr>
          <p:spPr>
            <a:xfrm>
              <a:off x="3740102" y="2068869"/>
              <a:ext cx="1257639" cy="537901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PTPRJ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Q12913</a:t>
              </a:r>
              <a:endParaRPr lang="en-US" sz="105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350" name="Elbow Connector 234"/>
          <p:cNvCxnSpPr/>
          <p:nvPr/>
        </p:nvCxnSpPr>
        <p:spPr bwMode="auto">
          <a:xfrm flipH="1" flipV="1">
            <a:off x="1802235" y="2958797"/>
            <a:ext cx="0" cy="118872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62" name="Elbow Connector 234"/>
          <p:cNvCxnSpPr/>
          <p:nvPr/>
        </p:nvCxnSpPr>
        <p:spPr bwMode="auto">
          <a:xfrm rot="16200000">
            <a:off x="2089107" y="3862638"/>
            <a:ext cx="0" cy="54864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6600"/>
            </a:solidFill>
            <a:prstDash val="solid"/>
            <a:round/>
            <a:headEnd type="none" w="med" len="med"/>
            <a:tailEnd type="oval" w="lg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66" name="Elbow Connector 234"/>
          <p:cNvCxnSpPr/>
          <p:nvPr/>
        </p:nvCxnSpPr>
        <p:spPr bwMode="auto">
          <a:xfrm rot="16200000">
            <a:off x="2089106" y="3446378"/>
            <a:ext cx="0" cy="54864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6600"/>
            </a:solidFill>
            <a:prstDash val="solid"/>
            <a:round/>
            <a:headEnd type="none" w="med" len="med"/>
            <a:tailEnd type="oval" w="lg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68" name="Elbow Connector 234"/>
          <p:cNvCxnSpPr/>
          <p:nvPr/>
        </p:nvCxnSpPr>
        <p:spPr bwMode="auto">
          <a:xfrm rot="16200000">
            <a:off x="2089107" y="2698258"/>
            <a:ext cx="0" cy="54864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6600"/>
            </a:solidFill>
            <a:prstDash val="solid"/>
            <a:round/>
            <a:headEnd type="none" w="med" len="med"/>
            <a:tailEnd type="oval" w="lg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69" name="Elbow Connector 168"/>
          <p:cNvCxnSpPr/>
          <p:nvPr/>
        </p:nvCxnSpPr>
        <p:spPr bwMode="auto">
          <a:xfrm rot="10800000" flipH="1" flipV="1">
            <a:off x="1467968" y="1863383"/>
            <a:ext cx="914400" cy="1645920"/>
          </a:xfrm>
          <a:prstGeom prst="bentConnector3">
            <a:avLst>
              <a:gd name="adj1" fmla="val 17233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74" name="Group 373"/>
          <p:cNvGrpSpPr/>
          <p:nvPr/>
        </p:nvGrpSpPr>
        <p:grpSpPr>
          <a:xfrm>
            <a:off x="6023341" y="3491577"/>
            <a:ext cx="1106841" cy="460785"/>
            <a:chOff x="507046" y="3634424"/>
            <a:chExt cx="1257639" cy="543214"/>
          </a:xfrm>
        </p:grpSpPr>
        <p:sp>
          <p:nvSpPr>
            <p:cNvPr id="375" name="Snip Same Side Corner Rectangle 374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76" name="TextBox 375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Grb7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Q14451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377" name="Elbow Connector 168"/>
          <p:cNvCxnSpPr/>
          <p:nvPr/>
        </p:nvCxnSpPr>
        <p:spPr bwMode="auto">
          <a:xfrm>
            <a:off x="3073365" y="4999328"/>
            <a:ext cx="4361688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9" name="Elbow Connector 168"/>
          <p:cNvCxnSpPr/>
          <p:nvPr/>
        </p:nvCxnSpPr>
        <p:spPr bwMode="auto">
          <a:xfrm flipV="1">
            <a:off x="7452891" y="2327976"/>
            <a:ext cx="0" cy="3096071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none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9" name="Elbow Connector 301"/>
          <p:cNvCxnSpPr/>
          <p:nvPr/>
        </p:nvCxnSpPr>
        <p:spPr bwMode="auto">
          <a:xfrm>
            <a:off x="7068843" y="3658998"/>
            <a:ext cx="384048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0" name="Elbow Connector 301"/>
          <p:cNvCxnSpPr/>
          <p:nvPr/>
        </p:nvCxnSpPr>
        <p:spPr bwMode="auto">
          <a:xfrm>
            <a:off x="7068843" y="3083135"/>
            <a:ext cx="384048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1" name="Elbow Connector 301"/>
          <p:cNvCxnSpPr/>
          <p:nvPr/>
        </p:nvCxnSpPr>
        <p:spPr bwMode="auto">
          <a:xfrm flipH="1">
            <a:off x="7442296" y="3463334"/>
            <a:ext cx="384048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3" name="Elbow Connector 301"/>
          <p:cNvCxnSpPr/>
          <p:nvPr/>
        </p:nvCxnSpPr>
        <p:spPr bwMode="auto">
          <a:xfrm flipH="1">
            <a:off x="7455779" y="4572217"/>
            <a:ext cx="621792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4" name="Elbow Connector 168"/>
          <p:cNvCxnSpPr/>
          <p:nvPr/>
        </p:nvCxnSpPr>
        <p:spPr bwMode="auto">
          <a:xfrm>
            <a:off x="3120603" y="4913786"/>
            <a:ext cx="3474720" cy="0"/>
          </a:xfrm>
          <a:prstGeom prst="straightConnector1">
            <a:avLst/>
          </a:prstGeom>
          <a:ln w="28575" cmpd="sng">
            <a:solidFill>
              <a:srgbClr val="00C100"/>
            </a:solidFill>
            <a:prstDash val="sysDash"/>
            <a:headEnd type="none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5" name="Straight Arrow Connector 394"/>
          <p:cNvCxnSpPr/>
          <p:nvPr/>
        </p:nvCxnSpPr>
        <p:spPr bwMode="auto">
          <a:xfrm rot="16200000">
            <a:off x="6458163" y="4788914"/>
            <a:ext cx="27432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227" name="Group 226"/>
          <p:cNvGrpSpPr/>
          <p:nvPr/>
        </p:nvGrpSpPr>
        <p:grpSpPr>
          <a:xfrm>
            <a:off x="4732160" y="2896277"/>
            <a:ext cx="1106841" cy="460785"/>
            <a:chOff x="507046" y="3634424"/>
            <a:chExt cx="1257639" cy="543214"/>
          </a:xfrm>
        </p:grpSpPr>
        <p:sp>
          <p:nvSpPr>
            <p:cNvPr id="228" name="Snip Same Side Corner Rectangle 22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29" name="TextBox 228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Shc3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Q92529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45" name="Group 244"/>
          <p:cNvGrpSpPr/>
          <p:nvPr/>
        </p:nvGrpSpPr>
        <p:grpSpPr>
          <a:xfrm>
            <a:off x="4732160" y="2310755"/>
            <a:ext cx="1106841" cy="460785"/>
            <a:chOff x="507046" y="3634424"/>
            <a:chExt cx="1257639" cy="543214"/>
          </a:xfrm>
        </p:grpSpPr>
        <p:sp>
          <p:nvSpPr>
            <p:cNvPr id="259" name="Snip Same Side Corner Rectangle 258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60" name="TextBox 259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RAPGEF1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/>
                  <a:cs typeface="Arial"/>
                </a:rPr>
                <a:t>Q13905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/>
                <a:cs typeface="Arial"/>
              </a:endParaRPr>
            </a:p>
          </p:txBody>
        </p:sp>
      </p:grpSp>
      <p:cxnSp>
        <p:nvCxnSpPr>
          <p:cNvPr id="267" name="Elbow Connector 301"/>
          <p:cNvCxnSpPr/>
          <p:nvPr/>
        </p:nvCxnSpPr>
        <p:spPr bwMode="auto">
          <a:xfrm>
            <a:off x="5760831" y="3068513"/>
            <a:ext cx="18288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8" name="Elbow Connector 301"/>
          <p:cNvCxnSpPr/>
          <p:nvPr/>
        </p:nvCxnSpPr>
        <p:spPr bwMode="auto">
          <a:xfrm>
            <a:off x="5754101" y="3658094"/>
            <a:ext cx="18288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32" name="Group 331"/>
          <p:cNvGrpSpPr/>
          <p:nvPr/>
        </p:nvGrpSpPr>
        <p:grpSpPr>
          <a:xfrm>
            <a:off x="5775685" y="1528816"/>
            <a:ext cx="1106841" cy="687609"/>
            <a:chOff x="5694932" y="938825"/>
            <a:chExt cx="1106841" cy="687609"/>
          </a:xfrm>
        </p:grpSpPr>
        <p:grpSp>
          <p:nvGrpSpPr>
            <p:cNvPr id="273" name="Group 272"/>
            <p:cNvGrpSpPr/>
            <p:nvPr/>
          </p:nvGrpSpPr>
          <p:grpSpPr>
            <a:xfrm>
              <a:off x="5694932" y="1165649"/>
              <a:ext cx="1106841" cy="460785"/>
              <a:chOff x="507046" y="3634424"/>
              <a:chExt cx="1257639" cy="543214"/>
            </a:xfrm>
          </p:grpSpPr>
          <p:sp>
            <p:nvSpPr>
              <p:cNvPr id="274" name="Snip Same Side Corner Rectangle 273"/>
              <p:cNvSpPr/>
              <p:nvPr/>
            </p:nvSpPr>
            <p:spPr bwMode="auto">
              <a:xfrm>
                <a:off x="595865" y="3634424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275" name="TextBox 274"/>
              <p:cNvSpPr txBox="1"/>
              <p:nvPr/>
            </p:nvSpPr>
            <p:spPr>
              <a:xfrm>
                <a:off x="507046" y="3639736"/>
                <a:ext cx="1257639" cy="537902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AFAP1L2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1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Q8N4X5</a:t>
                </a:r>
                <a:endParaRPr lang="en-US" sz="1050" dirty="0">
                  <a:solidFill>
                    <a:schemeClr val="accent1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310" name="Group 309"/>
            <p:cNvGrpSpPr/>
            <p:nvPr/>
          </p:nvGrpSpPr>
          <p:grpSpPr>
            <a:xfrm>
              <a:off x="5890515" y="938825"/>
              <a:ext cx="715674" cy="246221"/>
              <a:chOff x="7592082" y="6020192"/>
              <a:chExt cx="862158" cy="350482"/>
            </a:xfrm>
          </p:grpSpPr>
          <p:sp>
            <p:nvSpPr>
              <p:cNvPr id="311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312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20192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Y54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336" name="Group 335"/>
          <p:cNvGrpSpPr/>
          <p:nvPr/>
        </p:nvGrpSpPr>
        <p:grpSpPr>
          <a:xfrm>
            <a:off x="5640213" y="688220"/>
            <a:ext cx="1340126" cy="682203"/>
            <a:chOff x="7097088" y="1832462"/>
            <a:chExt cx="1340126" cy="682203"/>
          </a:xfrm>
        </p:grpSpPr>
        <p:grpSp>
          <p:nvGrpSpPr>
            <p:cNvPr id="276" name="Group 275"/>
            <p:cNvGrpSpPr/>
            <p:nvPr/>
          </p:nvGrpSpPr>
          <p:grpSpPr>
            <a:xfrm>
              <a:off x="7097088" y="2069578"/>
              <a:ext cx="1340126" cy="445087"/>
              <a:chOff x="371271" y="1139280"/>
              <a:chExt cx="1522707" cy="524707"/>
            </a:xfrm>
          </p:grpSpPr>
          <p:sp>
            <p:nvSpPr>
              <p:cNvPr id="284" name="Rounded Rectangle 283"/>
              <p:cNvSpPr/>
              <p:nvPr/>
            </p:nvSpPr>
            <p:spPr bwMode="auto">
              <a:xfrm>
                <a:off x="587934" y="1143949"/>
                <a:ext cx="1080029" cy="520038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292" name="Rectangle 291"/>
              <p:cNvSpPr/>
              <p:nvPr/>
            </p:nvSpPr>
            <p:spPr>
              <a:xfrm>
                <a:off x="371271" y="1139280"/>
                <a:ext cx="1522707" cy="51477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000" dirty="0" smtClean="0">
                    <a:solidFill>
                      <a:schemeClr val="bg1"/>
                    </a:solidFill>
                    <a:latin typeface="Arial" charset="0"/>
                  </a:rPr>
                  <a:t>AKT1</a:t>
                </a:r>
                <a:endParaRPr lang="en-US" sz="1000" dirty="0">
                  <a:solidFill>
                    <a:schemeClr val="bg1"/>
                  </a:solidFill>
                  <a:latin typeface="Arial" charset="0"/>
                </a:endParaRP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4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P31749</a:t>
                </a:r>
                <a:endParaRPr lang="en-US" sz="1050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313" name="Group 312"/>
            <p:cNvGrpSpPr/>
            <p:nvPr/>
          </p:nvGrpSpPr>
          <p:grpSpPr>
            <a:xfrm>
              <a:off x="7409314" y="1832462"/>
              <a:ext cx="715674" cy="246221"/>
              <a:chOff x="7630676" y="5329407"/>
              <a:chExt cx="862158" cy="350482"/>
            </a:xfrm>
          </p:grpSpPr>
          <p:sp>
            <p:nvSpPr>
              <p:cNvPr id="317" name="AutoShape 156"/>
              <p:cNvSpPr>
                <a:spLocks noChangeArrowheads="1"/>
              </p:cNvSpPr>
              <p:nvPr/>
            </p:nvSpPr>
            <p:spPr bwMode="auto">
              <a:xfrm>
                <a:off x="7759792" y="5344549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FF0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319" name="Text Box 157"/>
              <p:cNvSpPr txBox="1">
                <a:spLocks noChangeArrowheads="1"/>
              </p:cNvSpPr>
              <p:nvPr/>
            </p:nvSpPr>
            <p:spPr bwMode="auto">
              <a:xfrm>
                <a:off x="7630676" y="5329407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-Y315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333" name="Group 332"/>
          <p:cNvGrpSpPr/>
          <p:nvPr/>
        </p:nvGrpSpPr>
        <p:grpSpPr>
          <a:xfrm>
            <a:off x="7761412" y="1366219"/>
            <a:ext cx="1106841" cy="702500"/>
            <a:chOff x="6809963" y="898368"/>
            <a:chExt cx="1106841" cy="702500"/>
          </a:xfrm>
        </p:grpSpPr>
        <p:grpSp>
          <p:nvGrpSpPr>
            <p:cNvPr id="215" name="Group 214"/>
            <p:cNvGrpSpPr/>
            <p:nvPr/>
          </p:nvGrpSpPr>
          <p:grpSpPr>
            <a:xfrm>
              <a:off x="6809963" y="1140083"/>
              <a:ext cx="1106841" cy="460785"/>
              <a:chOff x="507046" y="3634424"/>
              <a:chExt cx="1257639" cy="543214"/>
            </a:xfrm>
          </p:grpSpPr>
          <p:sp>
            <p:nvSpPr>
              <p:cNvPr id="216" name="Snip Same Side Corner Rectangle 215"/>
              <p:cNvSpPr/>
              <p:nvPr/>
            </p:nvSpPr>
            <p:spPr bwMode="auto">
              <a:xfrm>
                <a:off x="595865" y="3634424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217" name="TextBox 216"/>
              <p:cNvSpPr txBox="1"/>
              <p:nvPr/>
            </p:nvSpPr>
            <p:spPr>
              <a:xfrm>
                <a:off x="507046" y="3639736"/>
                <a:ext cx="1257639" cy="537902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DOK1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1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Q99704</a:t>
                </a:r>
                <a:endParaRPr lang="en-US" sz="1050" dirty="0">
                  <a:solidFill>
                    <a:schemeClr val="accent1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321" name="Group 320"/>
            <p:cNvGrpSpPr/>
            <p:nvPr/>
          </p:nvGrpSpPr>
          <p:grpSpPr>
            <a:xfrm>
              <a:off x="7005546" y="898368"/>
              <a:ext cx="715674" cy="246221"/>
              <a:chOff x="7620676" y="5024219"/>
              <a:chExt cx="862158" cy="350482"/>
            </a:xfrm>
          </p:grpSpPr>
          <p:sp>
            <p:nvSpPr>
              <p:cNvPr id="322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323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2421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+Y398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340" name="Group 339"/>
          <p:cNvGrpSpPr/>
          <p:nvPr/>
        </p:nvGrpSpPr>
        <p:grpSpPr>
          <a:xfrm>
            <a:off x="7665694" y="654796"/>
            <a:ext cx="1340126" cy="663144"/>
            <a:chOff x="8137716" y="1744082"/>
            <a:chExt cx="1340126" cy="663144"/>
          </a:xfrm>
        </p:grpSpPr>
        <p:grpSp>
          <p:nvGrpSpPr>
            <p:cNvPr id="298" name="Group 297"/>
            <p:cNvGrpSpPr/>
            <p:nvPr/>
          </p:nvGrpSpPr>
          <p:grpSpPr>
            <a:xfrm>
              <a:off x="8137716" y="1962139"/>
              <a:ext cx="1340126" cy="445087"/>
              <a:chOff x="371271" y="1139280"/>
              <a:chExt cx="1522707" cy="524707"/>
            </a:xfrm>
          </p:grpSpPr>
          <p:sp>
            <p:nvSpPr>
              <p:cNvPr id="308" name="Rounded Rectangle 307"/>
              <p:cNvSpPr/>
              <p:nvPr/>
            </p:nvSpPr>
            <p:spPr bwMode="auto">
              <a:xfrm>
                <a:off x="587934" y="1143949"/>
                <a:ext cx="1080029" cy="520038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309" name="Rectangle 308"/>
              <p:cNvSpPr/>
              <p:nvPr/>
            </p:nvSpPr>
            <p:spPr>
              <a:xfrm>
                <a:off x="371271" y="1139280"/>
                <a:ext cx="1522707" cy="51794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000" dirty="0" smtClean="0">
                    <a:solidFill>
                      <a:schemeClr val="bg1"/>
                    </a:solidFill>
                    <a:latin typeface="Arial" charset="0"/>
                  </a:rPr>
                  <a:t>PDK1</a:t>
                </a:r>
                <a:endParaRPr lang="en-US" sz="1000" dirty="0">
                  <a:solidFill>
                    <a:schemeClr val="bg1"/>
                  </a:solidFill>
                  <a:latin typeface="Arial" charset="0"/>
                </a:endParaRP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4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Q15118</a:t>
                </a:r>
              </a:p>
            </p:txBody>
          </p:sp>
        </p:grpSp>
        <p:grpSp>
          <p:nvGrpSpPr>
            <p:cNvPr id="327" name="Group 326"/>
            <p:cNvGrpSpPr/>
            <p:nvPr/>
          </p:nvGrpSpPr>
          <p:grpSpPr>
            <a:xfrm>
              <a:off x="8408972" y="1744082"/>
              <a:ext cx="715674" cy="246221"/>
              <a:chOff x="7571321" y="5024219"/>
              <a:chExt cx="862158" cy="350482"/>
            </a:xfrm>
          </p:grpSpPr>
          <p:sp>
            <p:nvSpPr>
              <p:cNvPr id="328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331" name="Text Box 154"/>
              <p:cNvSpPr txBox="1">
                <a:spLocks noChangeArrowheads="1"/>
              </p:cNvSpPr>
              <p:nvPr/>
            </p:nvSpPr>
            <p:spPr bwMode="auto">
              <a:xfrm>
                <a:off x="7571321" y="502421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+Y9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</p:grpSp>
      <p:cxnSp>
        <p:nvCxnSpPr>
          <p:cNvPr id="341" name="Straight Arrow Connector 340"/>
          <p:cNvCxnSpPr/>
          <p:nvPr/>
        </p:nvCxnSpPr>
        <p:spPr bwMode="auto">
          <a:xfrm flipV="1">
            <a:off x="3329508" y="794370"/>
            <a:ext cx="2667369" cy="640080"/>
          </a:xfrm>
          <a:prstGeom prst="bentConnector3">
            <a:avLst>
              <a:gd name="adj1" fmla="val 91469"/>
            </a:avLst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44" name="Straight Arrow Connector 343"/>
          <p:cNvCxnSpPr>
            <a:endCxn id="311" idx="1"/>
          </p:cNvCxnSpPr>
          <p:nvPr/>
        </p:nvCxnSpPr>
        <p:spPr bwMode="auto">
          <a:xfrm>
            <a:off x="3269563" y="1394675"/>
            <a:ext cx="2807313" cy="244287"/>
          </a:xfrm>
          <a:prstGeom prst="bentConnector3">
            <a:avLst>
              <a:gd name="adj1" fmla="val 83703"/>
            </a:avLst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01" name="Elbow Connector 300"/>
          <p:cNvCxnSpPr/>
          <p:nvPr/>
        </p:nvCxnSpPr>
        <p:spPr bwMode="auto">
          <a:xfrm flipH="1">
            <a:off x="4578358" y="1079439"/>
            <a:ext cx="182880" cy="365760"/>
          </a:xfrm>
          <a:prstGeom prst="bentConnector3">
            <a:avLst>
              <a:gd name="adj1" fmla="val 95455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3" name="Elbow Connector 179"/>
          <p:cNvCxnSpPr/>
          <p:nvPr/>
        </p:nvCxnSpPr>
        <p:spPr bwMode="auto">
          <a:xfrm flipV="1">
            <a:off x="3255210" y="2798233"/>
            <a:ext cx="4324527" cy="1328810"/>
          </a:xfrm>
          <a:prstGeom prst="bentConnector3">
            <a:avLst>
              <a:gd name="adj1" fmla="val 64021"/>
            </a:avLst>
          </a:prstGeom>
          <a:ln w="28575" cmpd="sng">
            <a:solidFill>
              <a:srgbClr val="00C100"/>
            </a:solidFill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58" name="Elbow Connector 179"/>
          <p:cNvCxnSpPr/>
          <p:nvPr/>
        </p:nvCxnSpPr>
        <p:spPr bwMode="auto">
          <a:xfrm rot="5400000" flipH="1" flipV="1">
            <a:off x="7467832" y="936650"/>
            <a:ext cx="814999" cy="479044"/>
          </a:xfrm>
          <a:prstGeom prst="bentConnector3">
            <a:avLst>
              <a:gd name="adj1" fmla="val 100267"/>
            </a:avLst>
          </a:prstGeom>
          <a:ln w="28575" cmpd="sng">
            <a:solidFill>
              <a:srgbClr val="00C1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56" name="TextBox 255"/>
          <p:cNvSpPr txBox="1"/>
          <p:nvPr/>
        </p:nvSpPr>
        <p:spPr>
          <a:xfrm>
            <a:off x="497659" y="3753474"/>
            <a:ext cx="900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F777"/>
                </a:solidFill>
                <a:latin typeface="Arial"/>
                <a:cs typeface="Arial"/>
              </a:rPr>
              <a:t>LIGANDS</a:t>
            </a:r>
            <a:endParaRPr lang="en-US" sz="1200" dirty="0">
              <a:solidFill>
                <a:srgbClr val="FFF777"/>
              </a:solidFill>
              <a:latin typeface="Arial"/>
              <a:cs typeface="Arial"/>
            </a:endParaRPr>
          </a:p>
        </p:txBody>
      </p:sp>
      <p:grpSp>
        <p:nvGrpSpPr>
          <p:cNvPr id="257" name="Group 256"/>
          <p:cNvGrpSpPr/>
          <p:nvPr/>
        </p:nvGrpSpPr>
        <p:grpSpPr>
          <a:xfrm>
            <a:off x="3648334" y="4191039"/>
            <a:ext cx="1106841" cy="460785"/>
            <a:chOff x="507046" y="3634424"/>
            <a:chExt cx="1257639" cy="543214"/>
          </a:xfrm>
        </p:grpSpPr>
        <p:sp>
          <p:nvSpPr>
            <p:cNvPr id="261" name="Snip Same Side Corner Rectangle 26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83" name="TextBox 282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PIK3R1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P27986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335" name="Elbow Connector 168"/>
          <p:cNvCxnSpPr/>
          <p:nvPr/>
        </p:nvCxnSpPr>
        <p:spPr bwMode="auto">
          <a:xfrm rot="10800000" flipH="1" flipV="1">
            <a:off x="1676891" y="1565363"/>
            <a:ext cx="731520" cy="1371600"/>
          </a:xfrm>
          <a:prstGeom prst="bentConnector3">
            <a:avLst>
              <a:gd name="adj1" fmla="val 74828"/>
            </a:avLst>
          </a:prstGeom>
          <a:ln w="28575" cmpd="sng">
            <a:solidFill>
              <a:srgbClr val="00C100"/>
            </a:solidFill>
            <a:prstDash val="solid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95" name="Group 294"/>
          <p:cNvGrpSpPr/>
          <p:nvPr/>
        </p:nvGrpSpPr>
        <p:grpSpPr>
          <a:xfrm>
            <a:off x="6093759" y="5103902"/>
            <a:ext cx="1106841" cy="458092"/>
            <a:chOff x="507046" y="4525112"/>
            <a:chExt cx="1257639" cy="540039"/>
          </a:xfrm>
        </p:grpSpPr>
        <p:sp>
          <p:nvSpPr>
            <p:cNvPr id="296" name="Snip Same Side Corner Rectangle 295"/>
            <p:cNvSpPr/>
            <p:nvPr/>
          </p:nvSpPr>
          <p:spPr bwMode="auto">
            <a:xfrm>
              <a:off x="595865" y="4525112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02B61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97" name="TextBox 296"/>
            <p:cNvSpPr txBox="1"/>
            <p:nvPr/>
          </p:nvSpPr>
          <p:spPr>
            <a:xfrm>
              <a:off x="507046" y="4530424"/>
              <a:ext cx="1257639" cy="534727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err="1" smtClean="0">
                  <a:solidFill>
                    <a:schemeClr val="bg1"/>
                  </a:solidFill>
                  <a:latin typeface="Arial" charset="0"/>
                </a:rPr>
                <a:t>Clb</a:t>
              </a: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-B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C5F2C6"/>
                  </a:solidFill>
                  <a:latin typeface="Arial" charset="0"/>
                </a:rPr>
                <a:t>Q13191</a:t>
              </a:r>
              <a:endParaRPr lang="en-US" sz="1050" dirty="0">
                <a:solidFill>
                  <a:srgbClr val="C5F2C6"/>
                </a:solidFill>
              </a:endParaRPr>
            </a:p>
          </p:txBody>
        </p:sp>
      </p:grpSp>
      <p:grpSp>
        <p:nvGrpSpPr>
          <p:cNvPr id="342" name="Group 341"/>
          <p:cNvGrpSpPr/>
          <p:nvPr/>
        </p:nvGrpSpPr>
        <p:grpSpPr>
          <a:xfrm>
            <a:off x="6033708" y="2896631"/>
            <a:ext cx="1106841" cy="458059"/>
            <a:chOff x="507004" y="4525112"/>
            <a:chExt cx="1257639" cy="540000"/>
          </a:xfrm>
        </p:grpSpPr>
        <p:sp>
          <p:nvSpPr>
            <p:cNvPr id="343" name="Snip Same Side Corner Rectangle 342"/>
            <p:cNvSpPr/>
            <p:nvPr/>
          </p:nvSpPr>
          <p:spPr bwMode="auto">
            <a:xfrm>
              <a:off x="595865" y="4525112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02B61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49" name="TextBox 348"/>
            <p:cNvSpPr txBox="1"/>
            <p:nvPr/>
          </p:nvSpPr>
          <p:spPr>
            <a:xfrm>
              <a:off x="507004" y="4529769"/>
              <a:ext cx="1257639" cy="534727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err="1" smtClean="0">
                  <a:solidFill>
                    <a:schemeClr val="bg1"/>
                  </a:solidFill>
                  <a:latin typeface="Arial" charset="0"/>
                </a:rPr>
                <a:t>Clb</a:t>
              </a: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-C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C5F2C6"/>
                  </a:solidFill>
                  <a:latin typeface="Arial" charset="0"/>
                </a:rPr>
                <a:t>Q9ULV8</a:t>
              </a:r>
              <a:endParaRPr lang="en-US" sz="1050" dirty="0">
                <a:solidFill>
                  <a:srgbClr val="C5F2C6"/>
                </a:solidFill>
              </a:endParaRPr>
            </a:p>
          </p:txBody>
        </p:sp>
      </p:grpSp>
      <p:grpSp>
        <p:nvGrpSpPr>
          <p:cNvPr id="351" name="Group 350"/>
          <p:cNvGrpSpPr/>
          <p:nvPr/>
        </p:nvGrpSpPr>
        <p:grpSpPr>
          <a:xfrm>
            <a:off x="3676322" y="5101924"/>
            <a:ext cx="1106841" cy="460785"/>
            <a:chOff x="507046" y="3634424"/>
            <a:chExt cx="1257639" cy="543214"/>
          </a:xfrm>
        </p:grpSpPr>
        <p:sp>
          <p:nvSpPr>
            <p:cNvPr id="352" name="Snip Same Side Corner Rectangle 35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54" name="TextBox 353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Sos1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Q07889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355" name="Elbow Connector 301"/>
          <p:cNvCxnSpPr/>
          <p:nvPr/>
        </p:nvCxnSpPr>
        <p:spPr bwMode="auto">
          <a:xfrm>
            <a:off x="4694571" y="5294430"/>
            <a:ext cx="384048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7" name="Straight Arrow Connector 356"/>
          <p:cNvCxnSpPr/>
          <p:nvPr/>
        </p:nvCxnSpPr>
        <p:spPr bwMode="auto">
          <a:xfrm>
            <a:off x="4893640" y="4999328"/>
            <a:ext cx="0" cy="266651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359" name="Group 358"/>
          <p:cNvGrpSpPr/>
          <p:nvPr/>
        </p:nvGrpSpPr>
        <p:grpSpPr>
          <a:xfrm>
            <a:off x="5000400" y="5105007"/>
            <a:ext cx="1106841" cy="460785"/>
            <a:chOff x="507046" y="3634424"/>
            <a:chExt cx="1257639" cy="543214"/>
          </a:xfrm>
        </p:grpSpPr>
        <p:sp>
          <p:nvSpPr>
            <p:cNvPr id="360" name="Snip Same Side Corner Rectangle 35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61" name="TextBox 360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Shc2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P98077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63" name="Group 362"/>
          <p:cNvGrpSpPr/>
          <p:nvPr/>
        </p:nvGrpSpPr>
        <p:grpSpPr>
          <a:xfrm>
            <a:off x="7790199" y="5225125"/>
            <a:ext cx="1106841" cy="458092"/>
            <a:chOff x="507046" y="4525112"/>
            <a:chExt cx="1257639" cy="540039"/>
          </a:xfrm>
        </p:grpSpPr>
        <p:sp>
          <p:nvSpPr>
            <p:cNvPr id="364" name="Snip Same Side Corner Rectangle 363"/>
            <p:cNvSpPr/>
            <p:nvPr/>
          </p:nvSpPr>
          <p:spPr bwMode="auto">
            <a:xfrm>
              <a:off x="595865" y="4525112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02B61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65" name="TextBox 364"/>
            <p:cNvSpPr txBox="1"/>
            <p:nvPr/>
          </p:nvSpPr>
          <p:spPr>
            <a:xfrm>
              <a:off x="507046" y="4530424"/>
              <a:ext cx="1257639" cy="534727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CASP3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C5F2C6"/>
                  </a:solidFill>
                  <a:latin typeface="Arial" charset="0"/>
                </a:rPr>
                <a:t>P42574</a:t>
              </a:r>
              <a:endParaRPr lang="en-US" sz="1050" dirty="0">
                <a:solidFill>
                  <a:srgbClr val="C5F2C6"/>
                </a:solidFill>
              </a:endParaRPr>
            </a:p>
          </p:txBody>
        </p:sp>
      </p:grpSp>
      <p:cxnSp>
        <p:nvCxnSpPr>
          <p:cNvPr id="370" name="Elbow Connector 301"/>
          <p:cNvCxnSpPr/>
          <p:nvPr/>
        </p:nvCxnSpPr>
        <p:spPr bwMode="auto">
          <a:xfrm flipH="1">
            <a:off x="7470985" y="5424047"/>
            <a:ext cx="384048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2" name="Elbow Connector 301"/>
          <p:cNvCxnSpPr/>
          <p:nvPr/>
        </p:nvCxnSpPr>
        <p:spPr bwMode="auto">
          <a:xfrm>
            <a:off x="7122430" y="5278042"/>
            <a:ext cx="348555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96" name="Group 395"/>
          <p:cNvGrpSpPr/>
          <p:nvPr/>
        </p:nvGrpSpPr>
        <p:grpSpPr>
          <a:xfrm>
            <a:off x="2365021" y="5196564"/>
            <a:ext cx="1106841" cy="460785"/>
            <a:chOff x="507046" y="3634424"/>
            <a:chExt cx="1257639" cy="543214"/>
          </a:xfrm>
        </p:grpSpPr>
        <p:sp>
          <p:nvSpPr>
            <p:cNvPr id="397" name="Snip Same Side Corner Rectangle 396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98" name="TextBox 397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AKAP5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P24588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399" name="Elbow Connector 398"/>
          <p:cNvCxnSpPr/>
          <p:nvPr/>
        </p:nvCxnSpPr>
        <p:spPr bwMode="auto">
          <a:xfrm flipV="1">
            <a:off x="3393692" y="5004327"/>
            <a:ext cx="182880" cy="365760"/>
          </a:xfrm>
          <a:prstGeom prst="bentConnector3">
            <a:avLst>
              <a:gd name="adj1" fmla="val 95455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0" name="Elbow Connector 179"/>
          <p:cNvCxnSpPr/>
          <p:nvPr/>
        </p:nvCxnSpPr>
        <p:spPr bwMode="auto">
          <a:xfrm rot="5400000" flipH="1" flipV="1">
            <a:off x="7206325" y="1911750"/>
            <a:ext cx="1311120" cy="457626"/>
          </a:xfrm>
          <a:prstGeom prst="bentConnector3">
            <a:avLst>
              <a:gd name="adj1" fmla="val 100619"/>
            </a:avLst>
          </a:prstGeom>
          <a:ln w="28575" cmpd="sng">
            <a:solidFill>
              <a:srgbClr val="00C1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401" name="Group 400"/>
          <p:cNvGrpSpPr/>
          <p:nvPr/>
        </p:nvGrpSpPr>
        <p:grpSpPr>
          <a:xfrm>
            <a:off x="7758126" y="2745247"/>
            <a:ext cx="1106841" cy="460785"/>
            <a:chOff x="507046" y="3634424"/>
            <a:chExt cx="1257639" cy="543214"/>
          </a:xfrm>
        </p:grpSpPr>
        <p:sp>
          <p:nvSpPr>
            <p:cNvPr id="402" name="Snip Same Side Corner Rectangle 40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403" name="TextBox 402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DOK3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Q7L591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404" name="Elbow Connector 301"/>
          <p:cNvCxnSpPr/>
          <p:nvPr/>
        </p:nvCxnSpPr>
        <p:spPr bwMode="auto">
          <a:xfrm flipH="1">
            <a:off x="7463592" y="2902856"/>
            <a:ext cx="384048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405" name="Group 404"/>
          <p:cNvGrpSpPr/>
          <p:nvPr/>
        </p:nvGrpSpPr>
        <p:grpSpPr>
          <a:xfrm>
            <a:off x="7738452" y="2176575"/>
            <a:ext cx="1106841" cy="460785"/>
            <a:chOff x="507046" y="3634424"/>
            <a:chExt cx="1257639" cy="543214"/>
          </a:xfrm>
        </p:grpSpPr>
        <p:sp>
          <p:nvSpPr>
            <p:cNvPr id="406" name="Snip Same Side Corner Rectangle 40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407" name="TextBox 406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DOK2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O60496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408" name="Elbow Connector 301"/>
          <p:cNvCxnSpPr/>
          <p:nvPr/>
        </p:nvCxnSpPr>
        <p:spPr bwMode="auto">
          <a:xfrm flipH="1">
            <a:off x="7443918" y="2334184"/>
            <a:ext cx="384048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409" name="Group 408"/>
          <p:cNvGrpSpPr/>
          <p:nvPr/>
        </p:nvGrpSpPr>
        <p:grpSpPr>
          <a:xfrm>
            <a:off x="6003625" y="2272518"/>
            <a:ext cx="1106841" cy="460785"/>
            <a:chOff x="507046" y="3634424"/>
            <a:chExt cx="1257639" cy="543214"/>
          </a:xfrm>
        </p:grpSpPr>
        <p:sp>
          <p:nvSpPr>
            <p:cNvPr id="410" name="Snip Same Side Corner Rectangle 40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411" name="TextBox 410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PRKAR2A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P13861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2036</TotalTime>
  <Words>144</Words>
  <Application>Microsoft Macintosh PowerPoint</Application>
  <PresentationFormat>On-screen Show (4:3)</PresentationFormat>
  <Paragraphs>109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192</cp:revision>
  <dcterms:created xsi:type="dcterms:W3CDTF">2014-02-16T01:31:59Z</dcterms:created>
  <dcterms:modified xsi:type="dcterms:W3CDTF">2016-03-15T22:19:56Z</dcterms:modified>
</cp:coreProperties>
</file>