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B1D0"/>
    <a:srgbClr val="00C100"/>
    <a:srgbClr val="B1783F"/>
    <a:srgbClr val="969600"/>
    <a:srgbClr val="AB743D"/>
    <a:srgbClr val="8EB8D8"/>
    <a:srgbClr val="FFF777"/>
    <a:srgbClr val="00AD00"/>
    <a:srgbClr val="A5ADCB"/>
    <a:srgbClr val="7298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917" autoAdjust="0"/>
  </p:normalViewPr>
  <p:slideViewPr>
    <p:cSldViewPr snapToGrid="0" snapToObjects="1">
      <p:cViewPr>
        <p:scale>
          <a:sx n="125" d="100"/>
          <a:sy n="125" d="100"/>
        </p:scale>
        <p:origin x="-1104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2" name="Picture 5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3" name="Text Box 173"/>
          <p:cNvSpPr txBox="1">
            <a:spLocks noChangeArrowheads="1"/>
          </p:cNvSpPr>
          <p:nvPr userDrawn="1"/>
        </p:nvSpPr>
        <p:spPr bwMode="auto">
          <a:xfrm>
            <a:off x="225745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54" name="Group 53"/>
          <p:cNvGrpSpPr/>
          <p:nvPr userDrawn="1"/>
        </p:nvGrpSpPr>
        <p:grpSpPr>
          <a:xfrm>
            <a:off x="1504891" y="5682356"/>
            <a:ext cx="6582739" cy="782825"/>
            <a:chOff x="1504891" y="5682356"/>
            <a:chExt cx="6582739" cy="782825"/>
          </a:xfrm>
        </p:grpSpPr>
        <p:grpSp>
          <p:nvGrpSpPr>
            <p:cNvPr id="55" name="Group 5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90" name="Rounded Rectangle 8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88" name="Rounded Rectangle 8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57" name="Rounded Rectangle 5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59" name="Snip Same Side Corner Rectangle 5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86" name="Snip Same Side Corner Rectangle 8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84" name="Snip Same Side Corner Rectangle 8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82" name="Snip Same Side Corner Rectangle 8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80" name="Snip Same Side Corner Rectangle 7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65" name="Elbow Connector 6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6" name="Elbow Connector 6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7" name="Elbow Connector 6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8" name="Elbow Connector 6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9" name="Elbow Connector 6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0" name="Elbow Connector 6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77" name="Elbow Connector 7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50489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8" name="Elbow Connector 357"/>
          <p:cNvCxnSpPr/>
          <p:nvPr/>
        </p:nvCxnSpPr>
        <p:spPr bwMode="auto">
          <a:xfrm rot="16200000" flipH="1">
            <a:off x="1583880" y="4783671"/>
            <a:ext cx="577396" cy="180556"/>
          </a:xfrm>
          <a:prstGeom prst="bentConnector3">
            <a:avLst>
              <a:gd name="adj1" fmla="val -1029"/>
            </a:avLst>
          </a:prstGeom>
          <a:ln w="28575" cmpd="sng">
            <a:solidFill>
              <a:srgbClr val="FF0000"/>
            </a:solidFill>
            <a:prstDash val="sysDash"/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04" name="Elbow Connector 203"/>
          <p:cNvCxnSpPr/>
          <p:nvPr/>
        </p:nvCxnSpPr>
        <p:spPr bwMode="auto">
          <a:xfrm>
            <a:off x="2980978" y="2817373"/>
            <a:ext cx="1463040" cy="868680"/>
          </a:xfrm>
          <a:prstGeom prst="bentConnector3">
            <a:avLst>
              <a:gd name="adj1" fmla="val 16143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3513268" y="124826"/>
            <a:ext cx="552054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dirty="0" smtClean="0">
                <a:solidFill>
                  <a:srgbClr val="FFBB07"/>
                </a:solidFill>
                <a:latin typeface="Arial Narrow" charset="0"/>
              </a:rPr>
              <a:t>Mast/Stem Cell Growth Factor Receptor Kit</a:t>
            </a:r>
            <a:endParaRPr lang="en-US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220949" y="104506"/>
            <a:ext cx="494081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P10721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109004" y="6489469"/>
            <a:ext cx="29638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 Colin Hammond and Dr. Steven Pelech</a:t>
            </a:r>
            <a:endParaRPr lang="en-US" sz="11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  <p:grpSp>
        <p:nvGrpSpPr>
          <p:cNvPr id="86" name="Group 85"/>
          <p:cNvGrpSpPr/>
          <p:nvPr/>
        </p:nvGrpSpPr>
        <p:grpSpPr>
          <a:xfrm>
            <a:off x="788479" y="3801612"/>
            <a:ext cx="1106841" cy="460785"/>
            <a:chOff x="507046" y="3634424"/>
            <a:chExt cx="1257639" cy="543214"/>
          </a:xfrm>
        </p:grpSpPr>
        <p:sp>
          <p:nvSpPr>
            <p:cNvPr id="91" name="Snip Same Side Corner Rectangle 9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SCF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P21583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29" name="Straight Arrow Connector 128"/>
          <p:cNvCxnSpPr/>
          <p:nvPr/>
        </p:nvCxnSpPr>
        <p:spPr bwMode="auto">
          <a:xfrm>
            <a:off x="1946892" y="5145241"/>
            <a:ext cx="33310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58" name="Group 157"/>
          <p:cNvGrpSpPr/>
          <p:nvPr/>
        </p:nvGrpSpPr>
        <p:grpSpPr>
          <a:xfrm>
            <a:off x="7461641" y="2100071"/>
            <a:ext cx="1106841" cy="460785"/>
            <a:chOff x="507046" y="2817700"/>
            <a:chExt cx="1257639" cy="543214"/>
          </a:xfrm>
        </p:grpSpPr>
        <p:sp>
          <p:nvSpPr>
            <p:cNvPr id="159" name="Snip Same Side Corner Rectangle 158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60" name="TextBox 159"/>
            <p:cNvSpPr txBox="1"/>
            <p:nvPr/>
          </p:nvSpPr>
          <p:spPr>
            <a:xfrm>
              <a:off x="507046" y="2823012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STAT1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984807"/>
                  </a:solidFill>
                  <a:latin typeface="Arial" charset="0"/>
                </a:rPr>
                <a:t>P42224</a:t>
              </a:r>
              <a:endParaRPr lang="en-US" sz="1050" dirty="0">
                <a:solidFill>
                  <a:srgbClr val="984807"/>
                </a:solidFill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2224544" y="4900881"/>
            <a:ext cx="1015712" cy="461921"/>
            <a:chOff x="537046" y="349955"/>
            <a:chExt cx="1154094" cy="544552"/>
          </a:xfrm>
        </p:grpSpPr>
        <p:sp>
          <p:nvSpPr>
            <p:cNvPr id="50" name="Rounded Rectangle 49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Kit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P10721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2374563" y="3262706"/>
            <a:ext cx="715674" cy="246221"/>
            <a:chOff x="7630676" y="5329407"/>
            <a:chExt cx="862158" cy="350482"/>
          </a:xfrm>
        </p:grpSpPr>
        <p:sp>
          <p:nvSpPr>
            <p:cNvPr id="56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57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-S741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2374563" y="4069610"/>
            <a:ext cx="715674" cy="246221"/>
            <a:chOff x="7592082" y="6020192"/>
            <a:chExt cx="862158" cy="350482"/>
          </a:xfrm>
        </p:grpSpPr>
        <p:sp>
          <p:nvSpPr>
            <p:cNvPr id="59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61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S891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4370320" y="3606529"/>
            <a:ext cx="715674" cy="246221"/>
            <a:chOff x="7630433" y="4761828"/>
            <a:chExt cx="862158" cy="350481"/>
          </a:xfrm>
        </p:grpSpPr>
        <p:sp>
          <p:nvSpPr>
            <p:cNvPr id="63" name="AutoShape 162"/>
            <p:cNvSpPr>
              <a:spLocks noChangeArrowheads="1"/>
            </p:cNvSpPr>
            <p:nvPr/>
          </p:nvSpPr>
          <p:spPr bwMode="auto">
            <a:xfrm>
              <a:off x="7749549" y="4775691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64" name="Text Box 163"/>
            <p:cNvSpPr txBox="1">
              <a:spLocks noChangeArrowheads="1"/>
            </p:cNvSpPr>
            <p:nvPr/>
          </p:nvSpPr>
          <p:spPr bwMode="auto">
            <a:xfrm>
              <a:off x="7630433" y="4761828"/>
              <a:ext cx="862158" cy="3504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>
                  <a:latin typeface="Arial" charset="0"/>
                </a:rPr>
                <a:t>SH2</a:t>
              </a:r>
              <a:endParaRPr lang="en-US" sz="950" dirty="0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2374563" y="3461633"/>
            <a:ext cx="715674" cy="246221"/>
            <a:chOff x="7630676" y="5329407"/>
            <a:chExt cx="862158" cy="350482"/>
          </a:xfrm>
        </p:grpSpPr>
        <p:sp>
          <p:nvSpPr>
            <p:cNvPr id="76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77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-S746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2374563" y="1851126"/>
            <a:ext cx="715674" cy="246221"/>
            <a:chOff x="7620676" y="5024219"/>
            <a:chExt cx="862158" cy="350482"/>
          </a:xfrm>
        </p:grpSpPr>
        <p:sp>
          <p:nvSpPr>
            <p:cNvPr id="79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80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+Y547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2374563" y="2056125"/>
            <a:ext cx="715674" cy="246221"/>
            <a:chOff x="7620676" y="5024219"/>
            <a:chExt cx="862158" cy="350482"/>
          </a:xfrm>
        </p:grpSpPr>
        <p:sp>
          <p:nvSpPr>
            <p:cNvPr id="84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85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+Y553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2374563" y="2254104"/>
            <a:ext cx="715674" cy="246221"/>
            <a:chOff x="7620676" y="5024219"/>
            <a:chExt cx="862158" cy="350482"/>
          </a:xfrm>
        </p:grpSpPr>
        <p:sp>
          <p:nvSpPr>
            <p:cNvPr id="88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89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+Y568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2374563" y="2461836"/>
            <a:ext cx="715674" cy="246221"/>
            <a:chOff x="7620676" y="5024219"/>
            <a:chExt cx="862158" cy="350482"/>
          </a:xfrm>
        </p:grpSpPr>
        <p:sp>
          <p:nvSpPr>
            <p:cNvPr id="93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4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+Y570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2374563" y="2662550"/>
            <a:ext cx="715674" cy="238527"/>
            <a:chOff x="7620676" y="5024222"/>
            <a:chExt cx="862158" cy="339530"/>
          </a:xfrm>
        </p:grpSpPr>
        <p:sp>
          <p:nvSpPr>
            <p:cNvPr id="96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7" name="Text Box 154"/>
            <p:cNvSpPr txBox="1">
              <a:spLocks noChangeArrowheads="1"/>
            </p:cNvSpPr>
            <p:nvPr/>
          </p:nvSpPr>
          <p:spPr bwMode="auto">
            <a:xfrm>
              <a:off x="7620676" y="5024222"/>
              <a:ext cx="862158" cy="3395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+Y703</a:t>
              </a:r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2374563" y="2862866"/>
            <a:ext cx="715674" cy="246221"/>
            <a:chOff x="7620676" y="5024219"/>
            <a:chExt cx="862158" cy="350482"/>
          </a:xfrm>
        </p:grpSpPr>
        <p:sp>
          <p:nvSpPr>
            <p:cNvPr id="105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06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+Y721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2374563" y="3065953"/>
            <a:ext cx="715674" cy="246221"/>
            <a:chOff x="7620676" y="5024219"/>
            <a:chExt cx="862158" cy="350482"/>
          </a:xfrm>
        </p:grpSpPr>
        <p:sp>
          <p:nvSpPr>
            <p:cNvPr id="108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09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+Y730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2374563" y="3666910"/>
            <a:ext cx="715674" cy="246221"/>
            <a:chOff x="7620676" y="5024219"/>
            <a:chExt cx="862158" cy="350482"/>
          </a:xfrm>
        </p:grpSpPr>
        <p:sp>
          <p:nvSpPr>
            <p:cNvPr id="111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12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+S821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2374563" y="3871909"/>
            <a:ext cx="715674" cy="246221"/>
            <a:chOff x="7620676" y="5024219"/>
            <a:chExt cx="862158" cy="350482"/>
          </a:xfrm>
        </p:grpSpPr>
        <p:sp>
          <p:nvSpPr>
            <p:cNvPr id="114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15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+Y823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sp>
        <p:nvSpPr>
          <p:cNvPr id="117" name="AutoShape 153"/>
          <p:cNvSpPr>
            <a:spLocks noChangeArrowheads="1"/>
          </p:cNvSpPr>
          <p:nvPr/>
        </p:nvSpPr>
        <p:spPr bwMode="auto">
          <a:xfrm>
            <a:off x="2479146" y="4281237"/>
            <a:ext cx="506509" cy="203052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tx1"/>
              </a:gs>
              <a:gs pos="50000">
                <a:srgbClr val="90B1D0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950"/>
          </a:p>
        </p:txBody>
      </p:sp>
      <p:sp>
        <p:nvSpPr>
          <p:cNvPr id="118" name="Text Box 154"/>
          <p:cNvSpPr txBox="1">
            <a:spLocks noChangeArrowheads="1"/>
          </p:cNvSpPr>
          <p:nvPr/>
        </p:nvSpPr>
        <p:spPr bwMode="auto">
          <a:xfrm>
            <a:off x="2374563" y="4276672"/>
            <a:ext cx="715674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50" dirty="0" smtClean="0">
                <a:solidFill>
                  <a:schemeClr val="bg1"/>
                </a:solidFill>
                <a:latin typeface="Arial" charset="0"/>
              </a:rPr>
              <a:t>Y900</a:t>
            </a:r>
            <a:endParaRPr lang="en-US" sz="950" dirty="0">
              <a:solidFill>
                <a:schemeClr val="bg1"/>
              </a:solidFill>
            </a:endParaRPr>
          </a:p>
        </p:txBody>
      </p:sp>
      <p:grpSp>
        <p:nvGrpSpPr>
          <p:cNvPr id="119" name="Group 118"/>
          <p:cNvGrpSpPr/>
          <p:nvPr/>
        </p:nvGrpSpPr>
        <p:grpSpPr>
          <a:xfrm>
            <a:off x="2374563" y="4481949"/>
            <a:ext cx="715674" cy="246221"/>
            <a:chOff x="7620676" y="5024219"/>
            <a:chExt cx="862158" cy="350482"/>
          </a:xfrm>
        </p:grpSpPr>
        <p:sp>
          <p:nvSpPr>
            <p:cNvPr id="120" name="AutoShape 153"/>
            <p:cNvSpPr>
              <a:spLocks noChangeArrowheads="1"/>
            </p:cNvSpPr>
            <p:nvPr/>
          </p:nvSpPr>
          <p:spPr bwMode="auto">
            <a:xfrm>
              <a:off x="7746664" y="5030716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24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+Y936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2374563" y="4675285"/>
            <a:ext cx="715674" cy="246221"/>
            <a:chOff x="7592082" y="6020192"/>
            <a:chExt cx="862158" cy="350482"/>
          </a:xfrm>
        </p:grpSpPr>
        <p:sp>
          <p:nvSpPr>
            <p:cNvPr id="126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28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S959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46" name="Group 145"/>
          <p:cNvGrpSpPr/>
          <p:nvPr/>
        </p:nvGrpSpPr>
        <p:grpSpPr>
          <a:xfrm>
            <a:off x="665499" y="2983161"/>
            <a:ext cx="1340126" cy="461921"/>
            <a:chOff x="371271" y="1139280"/>
            <a:chExt cx="1522707" cy="544552"/>
          </a:xfrm>
        </p:grpSpPr>
        <p:sp>
          <p:nvSpPr>
            <p:cNvPr id="147" name="Rounded Rectangle 146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371271" y="1139280"/>
              <a:ext cx="1522707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PRKCA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P17252</a:t>
              </a:r>
              <a:endParaRPr lang="en-US" sz="110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51" name="Elbow Connector 150"/>
          <p:cNvCxnSpPr/>
          <p:nvPr/>
        </p:nvCxnSpPr>
        <p:spPr bwMode="auto">
          <a:xfrm rot="5400000">
            <a:off x="1725097" y="3446457"/>
            <a:ext cx="3108960" cy="117429"/>
          </a:xfrm>
          <a:prstGeom prst="bentConnector3">
            <a:avLst>
              <a:gd name="adj1" fmla="val 99787"/>
            </a:avLst>
          </a:prstGeom>
          <a:ln w="28575" cmpd="sng">
            <a:solidFill>
              <a:srgbClr val="00C100"/>
            </a:solidFill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80" name="Elbow Connector 179"/>
          <p:cNvCxnSpPr/>
          <p:nvPr/>
        </p:nvCxnSpPr>
        <p:spPr bwMode="auto">
          <a:xfrm flipH="1">
            <a:off x="2982654" y="4597538"/>
            <a:ext cx="356616" cy="0"/>
          </a:xfrm>
          <a:prstGeom prst="straightConnector1">
            <a:avLst/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82" name="Elbow Connector 179"/>
          <p:cNvCxnSpPr/>
          <p:nvPr/>
        </p:nvCxnSpPr>
        <p:spPr bwMode="auto">
          <a:xfrm flipH="1">
            <a:off x="2982654" y="3977060"/>
            <a:ext cx="356616" cy="0"/>
          </a:xfrm>
          <a:prstGeom prst="straightConnector1">
            <a:avLst/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83" name="Elbow Connector 179"/>
          <p:cNvCxnSpPr/>
          <p:nvPr/>
        </p:nvCxnSpPr>
        <p:spPr bwMode="auto">
          <a:xfrm flipH="1">
            <a:off x="2982654" y="3179581"/>
            <a:ext cx="356616" cy="0"/>
          </a:xfrm>
          <a:prstGeom prst="straightConnector1">
            <a:avLst/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84" name="Elbow Connector 179"/>
          <p:cNvCxnSpPr/>
          <p:nvPr/>
        </p:nvCxnSpPr>
        <p:spPr bwMode="auto">
          <a:xfrm flipH="1">
            <a:off x="2982654" y="2980563"/>
            <a:ext cx="356616" cy="0"/>
          </a:xfrm>
          <a:prstGeom prst="straightConnector1">
            <a:avLst/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85" name="Elbow Connector 179"/>
          <p:cNvCxnSpPr/>
          <p:nvPr/>
        </p:nvCxnSpPr>
        <p:spPr bwMode="auto">
          <a:xfrm flipH="1">
            <a:off x="2982654" y="2776713"/>
            <a:ext cx="356616" cy="0"/>
          </a:xfrm>
          <a:prstGeom prst="straightConnector1">
            <a:avLst/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86" name="Elbow Connector 179"/>
          <p:cNvCxnSpPr/>
          <p:nvPr/>
        </p:nvCxnSpPr>
        <p:spPr bwMode="auto">
          <a:xfrm flipH="1">
            <a:off x="2982654" y="2574838"/>
            <a:ext cx="356616" cy="0"/>
          </a:xfrm>
          <a:prstGeom prst="straightConnector1">
            <a:avLst/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87" name="Elbow Connector 179"/>
          <p:cNvCxnSpPr/>
          <p:nvPr/>
        </p:nvCxnSpPr>
        <p:spPr bwMode="auto">
          <a:xfrm flipH="1">
            <a:off x="2982654" y="2361088"/>
            <a:ext cx="356616" cy="0"/>
          </a:xfrm>
          <a:prstGeom prst="straightConnector1">
            <a:avLst/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88" name="Elbow Connector 179"/>
          <p:cNvCxnSpPr/>
          <p:nvPr/>
        </p:nvCxnSpPr>
        <p:spPr bwMode="auto">
          <a:xfrm flipH="1">
            <a:off x="2982654" y="2159213"/>
            <a:ext cx="356616" cy="0"/>
          </a:xfrm>
          <a:prstGeom prst="straightConnector1">
            <a:avLst/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89" name="Elbow Connector 179"/>
          <p:cNvCxnSpPr/>
          <p:nvPr/>
        </p:nvCxnSpPr>
        <p:spPr bwMode="auto">
          <a:xfrm flipH="1">
            <a:off x="2982654" y="1957338"/>
            <a:ext cx="365760" cy="0"/>
          </a:xfrm>
          <a:prstGeom prst="straightConnector1">
            <a:avLst/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90" name="Group 189"/>
          <p:cNvGrpSpPr/>
          <p:nvPr/>
        </p:nvGrpSpPr>
        <p:grpSpPr>
          <a:xfrm>
            <a:off x="4174737" y="3830834"/>
            <a:ext cx="1106841" cy="460785"/>
            <a:chOff x="507046" y="3634424"/>
            <a:chExt cx="1257639" cy="543214"/>
          </a:xfrm>
        </p:grpSpPr>
        <p:sp>
          <p:nvSpPr>
            <p:cNvPr id="191" name="Snip Same Side Corner Rectangle 19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92" name="TextBox 191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Grb2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P62993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97" name="Group 196"/>
          <p:cNvGrpSpPr/>
          <p:nvPr/>
        </p:nvGrpSpPr>
        <p:grpSpPr>
          <a:xfrm>
            <a:off x="4370320" y="4807614"/>
            <a:ext cx="715674" cy="246221"/>
            <a:chOff x="7630433" y="4761828"/>
            <a:chExt cx="862158" cy="350481"/>
          </a:xfrm>
        </p:grpSpPr>
        <p:sp>
          <p:nvSpPr>
            <p:cNvPr id="198" name="AutoShape 162"/>
            <p:cNvSpPr>
              <a:spLocks noChangeArrowheads="1"/>
            </p:cNvSpPr>
            <p:nvPr/>
          </p:nvSpPr>
          <p:spPr bwMode="auto">
            <a:xfrm>
              <a:off x="7749549" y="4775691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99" name="Text Box 163"/>
            <p:cNvSpPr txBox="1">
              <a:spLocks noChangeArrowheads="1"/>
            </p:cNvSpPr>
            <p:nvPr/>
          </p:nvSpPr>
          <p:spPr bwMode="auto">
            <a:xfrm>
              <a:off x="7630433" y="4761828"/>
              <a:ext cx="862158" cy="3504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>
                  <a:latin typeface="Arial" charset="0"/>
                </a:rPr>
                <a:t>SH2</a:t>
              </a:r>
              <a:endParaRPr lang="en-US" sz="950" dirty="0"/>
            </a:p>
          </p:txBody>
        </p:sp>
      </p:grpSp>
      <p:grpSp>
        <p:nvGrpSpPr>
          <p:cNvPr id="200" name="Group 199"/>
          <p:cNvGrpSpPr/>
          <p:nvPr/>
        </p:nvGrpSpPr>
        <p:grpSpPr>
          <a:xfrm>
            <a:off x="4174737" y="4358704"/>
            <a:ext cx="1106841" cy="460785"/>
            <a:chOff x="507046" y="3634424"/>
            <a:chExt cx="1257639" cy="543214"/>
          </a:xfrm>
        </p:grpSpPr>
        <p:sp>
          <p:nvSpPr>
            <p:cNvPr id="201" name="Snip Same Side Corner Rectangle 20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02" name="TextBox 201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Grb7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Q14451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210" name="Elbow Connector 209"/>
          <p:cNvCxnSpPr/>
          <p:nvPr/>
        </p:nvCxnSpPr>
        <p:spPr bwMode="auto">
          <a:xfrm flipV="1">
            <a:off x="2985655" y="2508350"/>
            <a:ext cx="814665" cy="428708"/>
          </a:xfrm>
          <a:prstGeom prst="bentConnector3">
            <a:avLst>
              <a:gd name="adj1" fmla="val 76190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1" name="Elbow Connector 168"/>
          <p:cNvCxnSpPr/>
          <p:nvPr/>
        </p:nvCxnSpPr>
        <p:spPr bwMode="auto">
          <a:xfrm>
            <a:off x="3513268" y="1745870"/>
            <a:ext cx="2304288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12" name="Group 211"/>
          <p:cNvGrpSpPr/>
          <p:nvPr/>
        </p:nvGrpSpPr>
        <p:grpSpPr>
          <a:xfrm>
            <a:off x="3800320" y="1356446"/>
            <a:ext cx="715674" cy="246221"/>
            <a:chOff x="7630433" y="4761828"/>
            <a:chExt cx="862158" cy="350481"/>
          </a:xfrm>
        </p:grpSpPr>
        <p:sp>
          <p:nvSpPr>
            <p:cNvPr id="213" name="AutoShape 162"/>
            <p:cNvSpPr>
              <a:spLocks noChangeArrowheads="1"/>
            </p:cNvSpPr>
            <p:nvPr/>
          </p:nvSpPr>
          <p:spPr bwMode="auto">
            <a:xfrm>
              <a:off x="7749549" y="4775691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14" name="Text Box 163"/>
            <p:cNvSpPr txBox="1">
              <a:spLocks noChangeArrowheads="1"/>
            </p:cNvSpPr>
            <p:nvPr/>
          </p:nvSpPr>
          <p:spPr bwMode="auto">
            <a:xfrm>
              <a:off x="7630433" y="4761828"/>
              <a:ext cx="862158" cy="3504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>
                  <a:latin typeface="Arial" charset="0"/>
                </a:rPr>
                <a:t>SH2</a:t>
              </a:r>
              <a:endParaRPr lang="en-US" sz="950" dirty="0"/>
            </a:p>
          </p:txBody>
        </p:sp>
      </p:grpSp>
      <p:grpSp>
        <p:nvGrpSpPr>
          <p:cNvPr id="215" name="Group 214"/>
          <p:cNvGrpSpPr/>
          <p:nvPr/>
        </p:nvGrpSpPr>
        <p:grpSpPr>
          <a:xfrm>
            <a:off x="3604737" y="907536"/>
            <a:ext cx="1106841" cy="460785"/>
            <a:chOff x="507046" y="3634424"/>
            <a:chExt cx="1257639" cy="543214"/>
          </a:xfrm>
        </p:grpSpPr>
        <p:sp>
          <p:nvSpPr>
            <p:cNvPr id="216" name="Snip Same Side Corner Rectangle 21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17" name="TextBox 216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APS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O14492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18" name="Group 217"/>
          <p:cNvGrpSpPr/>
          <p:nvPr/>
        </p:nvGrpSpPr>
        <p:grpSpPr>
          <a:xfrm>
            <a:off x="5981549" y="1356446"/>
            <a:ext cx="715674" cy="246221"/>
            <a:chOff x="7630433" y="4761828"/>
            <a:chExt cx="862158" cy="350481"/>
          </a:xfrm>
        </p:grpSpPr>
        <p:sp>
          <p:nvSpPr>
            <p:cNvPr id="219" name="AutoShape 162"/>
            <p:cNvSpPr>
              <a:spLocks noChangeArrowheads="1"/>
            </p:cNvSpPr>
            <p:nvPr/>
          </p:nvSpPr>
          <p:spPr bwMode="auto">
            <a:xfrm>
              <a:off x="7749549" y="4775691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20" name="Text Box 163"/>
            <p:cNvSpPr txBox="1">
              <a:spLocks noChangeArrowheads="1"/>
            </p:cNvSpPr>
            <p:nvPr/>
          </p:nvSpPr>
          <p:spPr bwMode="auto">
            <a:xfrm>
              <a:off x="7630433" y="4761828"/>
              <a:ext cx="862158" cy="3504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latin typeface="Arial" charset="0"/>
                </a:rPr>
                <a:t>PTB</a:t>
              </a:r>
              <a:endParaRPr lang="en-US" sz="950" dirty="0"/>
            </a:p>
          </p:txBody>
        </p:sp>
      </p:grpSp>
      <p:grpSp>
        <p:nvGrpSpPr>
          <p:cNvPr id="221" name="Group 220"/>
          <p:cNvGrpSpPr/>
          <p:nvPr/>
        </p:nvGrpSpPr>
        <p:grpSpPr>
          <a:xfrm>
            <a:off x="5785966" y="907536"/>
            <a:ext cx="1106841" cy="460785"/>
            <a:chOff x="507046" y="3634424"/>
            <a:chExt cx="1257639" cy="543214"/>
          </a:xfrm>
        </p:grpSpPr>
        <p:sp>
          <p:nvSpPr>
            <p:cNvPr id="222" name="Snip Same Side Corner Rectangle 22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23" name="TextBox 222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Cbl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P22681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24" name="Group 223"/>
          <p:cNvGrpSpPr/>
          <p:nvPr/>
        </p:nvGrpSpPr>
        <p:grpSpPr>
          <a:xfrm>
            <a:off x="3830800" y="3263932"/>
            <a:ext cx="715674" cy="246221"/>
            <a:chOff x="7630433" y="4761828"/>
            <a:chExt cx="862158" cy="350481"/>
          </a:xfrm>
        </p:grpSpPr>
        <p:sp>
          <p:nvSpPr>
            <p:cNvPr id="225" name="AutoShape 162"/>
            <p:cNvSpPr>
              <a:spLocks noChangeArrowheads="1"/>
            </p:cNvSpPr>
            <p:nvPr/>
          </p:nvSpPr>
          <p:spPr bwMode="auto">
            <a:xfrm>
              <a:off x="7749549" y="4775691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26" name="Text Box 163"/>
            <p:cNvSpPr txBox="1">
              <a:spLocks noChangeArrowheads="1"/>
            </p:cNvSpPr>
            <p:nvPr/>
          </p:nvSpPr>
          <p:spPr bwMode="auto">
            <a:xfrm>
              <a:off x="7630433" y="4761828"/>
              <a:ext cx="862158" cy="3504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>
                  <a:latin typeface="Arial" charset="0"/>
                </a:rPr>
                <a:t>SH2</a:t>
              </a:r>
              <a:endParaRPr lang="en-US" sz="950" dirty="0"/>
            </a:p>
          </p:txBody>
        </p:sp>
      </p:grpSp>
      <p:grpSp>
        <p:nvGrpSpPr>
          <p:cNvPr id="227" name="Group 226"/>
          <p:cNvGrpSpPr/>
          <p:nvPr/>
        </p:nvGrpSpPr>
        <p:grpSpPr>
          <a:xfrm>
            <a:off x="3636795" y="2803147"/>
            <a:ext cx="1106841" cy="460785"/>
            <a:chOff x="507046" y="3634424"/>
            <a:chExt cx="1257639" cy="543214"/>
          </a:xfrm>
        </p:grpSpPr>
        <p:sp>
          <p:nvSpPr>
            <p:cNvPr id="228" name="Snip Same Side Corner Rectangle 22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29" name="TextBox 228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Crk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P46108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240" name="Elbow Connector 239"/>
          <p:cNvCxnSpPr/>
          <p:nvPr/>
        </p:nvCxnSpPr>
        <p:spPr bwMode="auto">
          <a:xfrm rot="10800000" flipV="1">
            <a:off x="3919773" y="3730250"/>
            <a:ext cx="558845" cy="289023"/>
          </a:xfrm>
          <a:prstGeom prst="bentConnector3">
            <a:avLst>
              <a:gd name="adj1" fmla="val 86125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35" name="Group 134"/>
          <p:cNvGrpSpPr/>
          <p:nvPr/>
        </p:nvGrpSpPr>
        <p:grpSpPr>
          <a:xfrm>
            <a:off x="4725031" y="892498"/>
            <a:ext cx="1015712" cy="461921"/>
            <a:chOff x="537046" y="349955"/>
            <a:chExt cx="1154094" cy="544552"/>
          </a:xfrm>
        </p:grpSpPr>
        <p:sp>
          <p:nvSpPr>
            <p:cNvPr id="136" name="Rounded Rectangle 135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Src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P12931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38" name="Group 137"/>
          <p:cNvGrpSpPr/>
          <p:nvPr/>
        </p:nvGrpSpPr>
        <p:grpSpPr>
          <a:xfrm>
            <a:off x="4890218" y="1335835"/>
            <a:ext cx="715674" cy="246221"/>
            <a:chOff x="7630433" y="4761828"/>
            <a:chExt cx="862158" cy="350481"/>
          </a:xfrm>
        </p:grpSpPr>
        <p:sp>
          <p:nvSpPr>
            <p:cNvPr id="140" name="AutoShape 162"/>
            <p:cNvSpPr>
              <a:spLocks noChangeArrowheads="1"/>
            </p:cNvSpPr>
            <p:nvPr/>
          </p:nvSpPr>
          <p:spPr bwMode="auto">
            <a:xfrm>
              <a:off x="7749549" y="4775691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41" name="Text Box 163"/>
            <p:cNvSpPr txBox="1">
              <a:spLocks noChangeArrowheads="1"/>
            </p:cNvSpPr>
            <p:nvPr/>
          </p:nvSpPr>
          <p:spPr bwMode="auto">
            <a:xfrm>
              <a:off x="7630433" y="4761828"/>
              <a:ext cx="862158" cy="3504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>
                  <a:latin typeface="Arial" charset="0"/>
                </a:rPr>
                <a:t>SH2</a:t>
              </a:r>
              <a:endParaRPr lang="en-US" sz="950" dirty="0"/>
            </a:p>
          </p:txBody>
        </p:sp>
      </p:grpSp>
      <p:grpSp>
        <p:nvGrpSpPr>
          <p:cNvPr id="142" name="Group 141"/>
          <p:cNvGrpSpPr/>
          <p:nvPr/>
        </p:nvGrpSpPr>
        <p:grpSpPr>
          <a:xfrm>
            <a:off x="2387150" y="892498"/>
            <a:ext cx="1015712" cy="461921"/>
            <a:chOff x="537046" y="349955"/>
            <a:chExt cx="1154094" cy="544552"/>
          </a:xfrm>
        </p:grpSpPr>
        <p:sp>
          <p:nvSpPr>
            <p:cNvPr id="144" name="Rounded Rectangle 143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CTK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P42679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50" name="Group 149"/>
          <p:cNvGrpSpPr/>
          <p:nvPr/>
        </p:nvGrpSpPr>
        <p:grpSpPr>
          <a:xfrm>
            <a:off x="2537169" y="1335835"/>
            <a:ext cx="715674" cy="246221"/>
            <a:chOff x="7630433" y="4761828"/>
            <a:chExt cx="862158" cy="350481"/>
          </a:xfrm>
        </p:grpSpPr>
        <p:sp>
          <p:nvSpPr>
            <p:cNvPr id="152" name="AutoShape 162"/>
            <p:cNvSpPr>
              <a:spLocks noChangeArrowheads="1"/>
            </p:cNvSpPr>
            <p:nvPr/>
          </p:nvSpPr>
          <p:spPr bwMode="auto">
            <a:xfrm>
              <a:off x="7749549" y="4775691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53" name="Text Box 163"/>
            <p:cNvSpPr txBox="1">
              <a:spLocks noChangeArrowheads="1"/>
            </p:cNvSpPr>
            <p:nvPr/>
          </p:nvSpPr>
          <p:spPr bwMode="auto">
            <a:xfrm>
              <a:off x="7630433" y="4761828"/>
              <a:ext cx="862158" cy="3504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>
                  <a:latin typeface="Arial" charset="0"/>
                </a:rPr>
                <a:t>SH2</a:t>
              </a:r>
              <a:endParaRPr lang="en-US" sz="950" dirty="0"/>
            </a:p>
          </p:txBody>
        </p:sp>
      </p:grpSp>
      <p:cxnSp>
        <p:nvCxnSpPr>
          <p:cNvPr id="157" name="Elbow Connector 156"/>
          <p:cNvCxnSpPr/>
          <p:nvPr/>
        </p:nvCxnSpPr>
        <p:spPr bwMode="auto">
          <a:xfrm>
            <a:off x="2986200" y="4019274"/>
            <a:ext cx="1463040" cy="868680"/>
          </a:xfrm>
          <a:prstGeom prst="bentConnector3">
            <a:avLst>
              <a:gd name="adj1" fmla="val 69499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8" name="Elbow Connector 177"/>
          <p:cNvCxnSpPr/>
          <p:nvPr/>
        </p:nvCxnSpPr>
        <p:spPr bwMode="auto">
          <a:xfrm rot="10800000" flipH="1" flipV="1">
            <a:off x="2620294" y="1438264"/>
            <a:ext cx="363068" cy="1170432"/>
          </a:xfrm>
          <a:prstGeom prst="bentConnector5">
            <a:avLst>
              <a:gd name="adj1" fmla="val -121838"/>
              <a:gd name="adj2" fmla="val 31016"/>
              <a:gd name="adj3" fmla="val 179317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94" name="Group 193"/>
          <p:cNvGrpSpPr/>
          <p:nvPr/>
        </p:nvGrpSpPr>
        <p:grpSpPr>
          <a:xfrm>
            <a:off x="4827278" y="3146247"/>
            <a:ext cx="1106841" cy="460785"/>
            <a:chOff x="507046" y="4525112"/>
            <a:chExt cx="1257639" cy="543214"/>
          </a:xfrm>
        </p:grpSpPr>
        <p:sp>
          <p:nvSpPr>
            <p:cNvPr id="195" name="Snip Same Side Corner Rectangle 194"/>
            <p:cNvSpPr/>
            <p:nvPr/>
          </p:nvSpPr>
          <p:spPr bwMode="auto">
            <a:xfrm>
              <a:off x="595865" y="4525112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96" name="TextBox 195"/>
            <p:cNvSpPr txBox="1"/>
            <p:nvPr/>
          </p:nvSpPr>
          <p:spPr>
            <a:xfrm>
              <a:off x="507046" y="4530424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PIK3C2A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C5F2C6"/>
                  </a:solidFill>
                  <a:latin typeface="Arial" charset="0"/>
                </a:rPr>
                <a:t>O00443</a:t>
              </a:r>
              <a:endParaRPr lang="en-US" sz="1050" dirty="0">
                <a:solidFill>
                  <a:srgbClr val="C5F2C6"/>
                </a:solidFill>
              </a:endParaRPr>
            </a:p>
          </p:txBody>
        </p:sp>
      </p:grpSp>
      <p:grpSp>
        <p:nvGrpSpPr>
          <p:cNvPr id="207" name="Group 206"/>
          <p:cNvGrpSpPr/>
          <p:nvPr/>
        </p:nvGrpSpPr>
        <p:grpSpPr>
          <a:xfrm>
            <a:off x="766704" y="2373597"/>
            <a:ext cx="1106841" cy="464212"/>
            <a:chOff x="3740102" y="2066168"/>
            <a:chExt cx="1257639" cy="547253"/>
          </a:xfrm>
        </p:grpSpPr>
        <p:sp>
          <p:nvSpPr>
            <p:cNvPr id="208" name="Rounded Rectangle 207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36" name="TextBox 235"/>
            <p:cNvSpPr txBox="1"/>
            <p:nvPr/>
          </p:nvSpPr>
          <p:spPr>
            <a:xfrm>
              <a:off x="3740102" y="2068869"/>
              <a:ext cx="1257639" cy="54455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PTPN6</a:t>
              </a:r>
            </a:p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P29350</a:t>
              </a:r>
              <a:endParaRPr lang="en-US" sz="110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37" name="Group 236"/>
          <p:cNvGrpSpPr/>
          <p:nvPr/>
        </p:nvGrpSpPr>
        <p:grpSpPr>
          <a:xfrm>
            <a:off x="766704" y="1733996"/>
            <a:ext cx="1106841" cy="464212"/>
            <a:chOff x="3740102" y="2066168"/>
            <a:chExt cx="1257639" cy="547253"/>
          </a:xfrm>
        </p:grpSpPr>
        <p:sp>
          <p:nvSpPr>
            <p:cNvPr id="238" name="Rounded Rectangle 237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39" name="TextBox 238"/>
            <p:cNvSpPr txBox="1"/>
            <p:nvPr/>
          </p:nvSpPr>
          <p:spPr>
            <a:xfrm>
              <a:off x="3740102" y="2068869"/>
              <a:ext cx="1257639" cy="54455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PTPN11/SHP2</a:t>
              </a:r>
            </a:p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Q06124</a:t>
              </a:r>
              <a:endParaRPr lang="en-US" sz="110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242" name="Elbow Connector 241"/>
          <p:cNvCxnSpPr/>
          <p:nvPr/>
        </p:nvCxnSpPr>
        <p:spPr bwMode="auto">
          <a:xfrm>
            <a:off x="1806711" y="3199901"/>
            <a:ext cx="730458" cy="379448"/>
          </a:xfrm>
          <a:prstGeom prst="bentConnector3">
            <a:avLst>
              <a:gd name="adj1" fmla="val 40264"/>
            </a:avLst>
          </a:prstGeom>
          <a:ln w="28575" cmpd="sng">
            <a:solidFill>
              <a:srgbClr val="FF00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43" name="Elbow Connector 148"/>
          <p:cNvCxnSpPr/>
          <p:nvPr/>
        </p:nvCxnSpPr>
        <p:spPr bwMode="auto">
          <a:xfrm>
            <a:off x="2108925" y="3393454"/>
            <a:ext cx="411480" cy="0"/>
          </a:xfrm>
          <a:prstGeom prst="straightConnector1">
            <a:avLst/>
          </a:prstGeom>
          <a:ln w="28575" cmpd="sng">
            <a:solidFill>
              <a:srgbClr val="FF00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44" name="Straight Connector 243"/>
          <p:cNvCxnSpPr/>
          <p:nvPr/>
        </p:nvCxnSpPr>
        <p:spPr bwMode="auto">
          <a:xfrm>
            <a:off x="1946892" y="2353828"/>
            <a:ext cx="512064" cy="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oval" w="lg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45" name="Elbow Connector 234"/>
          <p:cNvCxnSpPr/>
          <p:nvPr/>
        </p:nvCxnSpPr>
        <p:spPr bwMode="auto">
          <a:xfrm rot="16200000" flipV="1">
            <a:off x="1667804" y="2059376"/>
            <a:ext cx="411480" cy="178094"/>
          </a:xfrm>
          <a:prstGeom prst="bentConnector2">
            <a:avLst/>
          </a:prstGeom>
          <a:solidFill>
            <a:schemeClr val="accent1"/>
          </a:solidFill>
          <a:ln w="1905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46" name="Straight Connector 245"/>
          <p:cNvCxnSpPr/>
          <p:nvPr/>
        </p:nvCxnSpPr>
        <p:spPr bwMode="auto">
          <a:xfrm>
            <a:off x="1782300" y="2596124"/>
            <a:ext cx="676656" cy="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oval" w="lg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47" name="Elbow Connector 168"/>
          <p:cNvCxnSpPr/>
          <p:nvPr/>
        </p:nvCxnSpPr>
        <p:spPr bwMode="auto">
          <a:xfrm flipH="1">
            <a:off x="2982654" y="4656913"/>
            <a:ext cx="54864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8" name="Elbow Connector 168"/>
          <p:cNvCxnSpPr/>
          <p:nvPr/>
        </p:nvCxnSpPr>
        <p:spPr bwMode="auto">
          <a:xfrm>
            <a:off x="3392458" y="3420929"/>
            <a:ext cx="50292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0" name="Elbow Connector 168"/>
          <p:cNvCxnSpPr/>
          <p:nvPr/>
        </p:nvCxnSpPr>
        <p:spPr bwMode="auto">
          <a:xfrm flipH="1" flipV="1">
            <a:off x="3528683" y="1736285"/>
            <a:ext cx="2611" cy="3218688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2" name="Elbow Connector 168"/>
          <p:cNvCxnSpPr/>
          <p:nvPr/>
        </p:nvCxnSpPr>
        <p:spPr bwMode="auto">
          <a:xfrm>
            <a:off x="3528683" y="3767229"/>
            <a:ext cx="91440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5" name="Elbow Connector 168"/>
          <p:cNvCxnSpPr/>
          <p:nvPr/>
        </p:nvCxnSpPr>
        <p:spPr bwMode="auto">
          <a:xfrm>
            <a:off x="3528683" y="4973294"/>
            <a:ext cx="91440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8" name="Elbow Connector 168"/>
          <p:cNvCxnSpPr/>
          <p:nvPr/>
        </p:nvCxnSpPr>
        <p:spPr bwMode="auto">
          <a:xfrm flipH="1">
            <a:off x="2986200" y="4426409"/>
            <a:ext cx="41148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9" name="Elbow Connector 168"/>
          <p:cNvCxnSpPr/>
          <p:nvPr/>
        </p:nvCxnSpPr>
        <p:spPr bwMode="auto">
          <a:xfrm flipH="1" flipV="1">
            <a:off x="3392458" y="3424860"/>
            <a:ext cx="2611" cy="100584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0" name="Elbow Connector 168"/>
          <p:cNvCxnSpPr/>
          <p:nvPr/>
        </p:nvCxnSpPr>
        <p:spPr bwMode="auto">
          <a:xfrm>
            <a:off x="3392458" y="3559029"/>
            <a:ext cx="132588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7" name="Elbow Connector 266"/>
          <p:cNvCxnSpPr/>
          <p:nvPr/>
        </p:nvCxnSpPr>
        <p:spPr bwMode="auto">
          <a:xfrm flipH="1">
            <a:off x="3633707" y="1428240"/>
            <a:ext cx="274320" cy="320040"/>
          </a:xfrm>
          <a:prstGeom prst="bentConnector3">
            <a:avLst>
              <a:gd name="adj1" fmla="val 95455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8" name="Elbow Connector 267"/>
          <p:cNvCxnSpPr/>
          <p:nvPr/>
        </p:nvCxnSpPr>
        <p:spPr bwMode="auto">
          <a:xfrm rot="5400000">
            <a:off x="4659492" y="3359404"/>
            <a:ext cx="298480" cy="174609"/>
          </a:xfrm>
          <a:prstGeom prst="bentConnector3">
            <a:avLst>
              <a:gd name="adj1" fmla="val -1059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2" name="Elbow Connector 177"/>
          <p:cNvCxnSpPr/>
          <p:nvPr/>
        </p:nvCxnSpPr>
        <p:spPr bwMode="auto">
          <a:xfrm rot="10800000" flipH="1" flipV="1">
            <a:off x="2636047" y="1502776"/>
            <a:ext cx="363068" cy="914400"/>
          </a:xfrm>
          <a:prstGeom prst="bentConnector5">
            <a:avLst>
              <a:gd name="adj1" fmla="val -98942"/>
              <a:gd name="adj2" fmla="val 15432"/>
              <a:gd name="adj3" fmla="val 208755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0" name="Elbow Connector 168"/>
          <p:cNvCxnSpPr/>
          <p:nvPr/>
        </p:nvCxnSpPr>
        <p:spPr bwMode="auto">
          <a:xfrm>
            <a:off x="3359718" y="1650167"/>
            <a:ext cx="2578608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1" name="Elbow Connector 300"/>
          <p:cNvCxnSpPr/>
          <p:nvPr/>
        </p:nvCxnSpPr>
        <p:spPr bwMode="auto">
          <a:xfrm flipH="1">
            <a:off x="3726732" y="1509390"/>
            <a:ext cx="182880" cy="91440"/>
          </a:xfrm>
          <a:prstGeom prst="bentConnector3">
            <a:avLst>
              <a:gd name="adj1" fmla="val 95455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2" name="Elbow Connector 301"/>
          <p:cNvCxnSpPr/>
          <p:nvPr/>
        </p:nvCxnSpPr>
        <p:spPr bwMode="auto">
          <a:xfrm flipH="1">
            <a:off x="5806107" y="1428240"/>
            <a:ext cx="274320" cy="320040"/>
          </a:xfrm>
          <a:prstGeom prst="bentConnector3">
            <a:avLst>
              <a:gd name="adj1" fmla="val 95455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3" name="Elbow Connector 302"/>
          <p:cNvCxnSpPr/>
          <p:nvPr/>
        </p:nvCxnSpPr>
        <p:spPr bwMode="auto">
          <a:xfrm flipH="1">
            <a:off x="4804596" y="1521781"/>
            <a:ext cx="182880" cy="91440"/>
          </a:xfrm>
          <a:prstGeom prst="bentConnector3">
            <a:avLst>
              <a:gd name="adj1" fmla="val 95455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4" name="Elbow Connector 303"/>
          <p:cNvCxnSpPr/>
          <p:nvPr/>
        </p:nvCxnSpPr>
        <p:spPr bwMode="auto">
          <a:xfrm flipH="1">
            <a:off x="5916478" y="1521781"/>
            <a:ext cx="182880" cy="91440"/>
          </a:xfrm>
          <a:prstGeom prst="bentConnector3">
            <a:avLst>
              <a:gd name="adj1" fmla="val 95455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08" name="Group 307"/>
          <p:cNvGrpSpPr/>
          <p:nvPr/>
        </p:nvGrpSpPr>
        <p:grpSpPr>
          <a:xfrm>
            <a:off x="5836766" y="2054720"/>
            <a:ext cx="1106841" cy="458570"/>
            <a:chOff x="3740102" y="2066168"/>
            <a:chExt cx="1257639" cy="540602"/>
          </a:xfrm>
        </p:grpSpPr>
        <p:sp>
          <p:nvSpPr>
            <p:cNvPr id="309" name="Rounded Rectangle 308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10" name="TextBox 309"/>
            <p:cNvSpPr txBox="1"/>
            <p:nvPr/>
          </p:nvSpPr>
          <p:spPr>
            <a:xfrm>
              <a:off x="3740102" y="2068869"/>
              <a:ext cx="1257639" cy="537901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PTPRU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Q92729</a:t>
              </a:r>
              <a:endParaRPr lang="en-US" sz="105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11" name="Group 310"/>
          <p:cNvGrpSpPr/>
          <p:nvPr/>
        </p:nvGrpSpPr>
        <p:grpSpPr>
          <a:xfrm>
            <a:off x="5877539" y="4140163"/>
            <a:ext cx="1015712" cy="456279"/>
            <a:chOff x="537046" y="349955"/>
            <a:chExt cx="1154094" cy="537901"/>
          </a:xfrm>
        </p:grpSpPr>
        <p:sp>
          <p:nvSpPr>
            <p:cNvPr id="312" name="Rounded Rectangle 311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13" name="Rectangle 312"/>
            <p:cNvSpPr/>
            <p:nvPr/>
          </p:nvSpPr>
          <p:spPr>
            <a:xfrm>
              <a:off x="537046" y="349955"/>
              <a:ext cx="1154094" cy="53790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Fyn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P06241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314" name="Group 313"/>
          <p:cNvGrpSpPr/>
          <p:nvPr/>
        </p:nvGrpSpPr>
        <p:grpSpPr>
          <a:xfrm>
            <a:off x="7461641" y="4140180"/>
            <a:ext cx="1106841" cy="460785"/>
            <a:chOff x="507046" y="3634424"/>
            <a:chExt cx="1257639" cy="543214"/>
          </a:xfrm>
        </p:grpSpPr>
        <p:sp>
          <p:nvSpPr>
            <p:cNvPr id="315" name="Snip Same Side Corner Rectangle 31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16" name="TextBox 315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Shc1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P29353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319" name="Straight Arrow Connector 318"/>
          <p:cNvCxnSpPr/>
          <p:nvPr/>
        </p:nvCxnSpPr>
        <p:spPr bwMode="auto">
          <a:xfrm>
            <a:off x="3221585" y="5191343"/>
            <a:ext cx="390043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322" name="Group 321"/>
          <p:cNvGrpSpPr/>
          <p:nvPr/>
        </p:nvGrpSpPr>
        <p:grpSpPr>
          <a:xfrm>
            <a:off x="7461641" y="2610774"/>
            <a:ext cx="1106841" cy="460785"/>
            <a:chOff x="507046" y="2817700"/>
            <a:chExt cx="1257639" cy="543214"/>
          </a:xfrm>
        </p:grpSpPr>
        <p:sp>
          <p:nvSpPr>
            <p:cNvPr id="323" name="Snip Same Side Corner Rectangle 322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24" name="TextBox 323"/>
            <p:cNvSpPr txBox="1"/>
            <p:nvPr/>
          </p:nvSpPr>
          <p:spPr>
            <a:xfrm>
              <a:off x="507046" y="2823012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STAT5A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984807"/>
                  </a:solidFill>
                  <a:latin typeface="Arial" charset="0"/>
                </a:rPr>
                <a:t>P42229</a:t>
              </a:r>
              <a:endParaRPr lang="en-US" sz="1050" dirty="0">
                <a:solidFill>
                  <a:srgbClr val="984807"/>
                </a:solidFill>
              </a:endParaRPr>
            </a:p>
          </p:txBody>
        </p:sp>
      </p:grpSp>
      <p:grpSp>
        <p:nvGrpSpPr>
          <p:cNvPr id="325" name="Group 324"/>
          <p:cNvGrpSpPr/>
          <p:nvPr/>
        </p:nvGrpSpPr>
        <p:grpSpPr>
          <a:xfrm>
            <a:off x="7461641" y="3121477"/>
            <a:ext cx="1106841" cy="460785"/>
            <a:chOff x="507046" y="2817700"/>
            <a:chExt cx="1257639" cy="543214"/>
          </a:xfrm>
        </p:grpSpPr>
        <p:sp>
          <p:nvSpPr>
            <p:cNvPr id="326" name="Snip Same Side Corner Rectangle 325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27" name="TextBox 326"/>
            <p:cNvSpPr txBox="1"/>
            <p:nvPr/>
          </p:nvSpPr>
          <p:spPr>
            <a:xfrm>
              <a:off x="507046" y="2823012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STAT5B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984807"/>
                  </a:solidFill>
                  <a:latin typeface="Arial" charset="0"/>
                </a:rPr>
                <a:t>P51692</a:t>
              </a:r>
              <a:endParaRPr lang="en-US" sz="1050" dirty="0">
                <a:solidFill>
                  <a:srgbClr val="984807"/>
                </a:solidFill>
              </a:endParaRPr>
            </a:p>
          </p:txBody>
        </p:sp>
      </p:grpSp>
      <p:grpSp>
        <p:nvGrpSpPr>
          <p:cNvPr id="328" name="Group 327"/>
          <p:cNvGrpSpPr/>
          <p:nvPr/>
        </p:nvGrpSpPr>
        <p:grpSpPr>
          <a:xfrm>
            <a:off x="5877539" y="4649950"/>
            <a:ext cx="1015712" cy="461921"/>
            <a:chOff x="537046" y="349955"/>
            <a:chExt cx="1154094" cy="544552"/>
          </a:xfrm>
        </p:grpSpPr>
        <p:sp>
          <p:nvSpPr>
            <p:cNvPr id="329" name="Rounded Rectangle 328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30" name="Rectangle 329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Lyn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P07948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331" name="Group 330"/>
          <p:cNvGrpSpPr/>
          <p:nvPr/>
        </p:nvGrpSpPr>
        <p:grpSpPr>
          <a:xfrm>
            <a:off x="5877539" y="3630376"/>
            <a:ext cx="1015712" cy="453586"/>
            <a:chOff x="537046" y="349955"/>
            <a:chExt cx="1154094" cy="534726"/>
          </a:xfrm>
        </p:grpSpPr>
        <p:sp>
          <p:nvSpPr>
            <p:cNvPr id="332" name="Rounded Rectangle 331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33" name="Rectangle 332"/>
            <p:cNvSpPr/>
            <p:nvPr/>
          </p:nvSpPr>
          <p:spPr>
            <a:xfrm>
              <a:off x="537046" y="349955"/>
              <a:ext cx="1154094" cy="5347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>
                  <a:solidFill>
                    <a:schemeClr val="bg1"/>
                  </a:solidFill>
                  <a:latin typeface="Arial" charset="0"/>
                </a:rPr>
                <a:t>Lck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P06239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334" name="Group 333"/>
          <p:cNvGrpSpPr/>
          <p:nvPr/>
        </p:nvGrpSpPr>
        <p:grpSpPr>
          <a:xfrm>
            <a:off x="7461641" y="4650883"/>
            <a:ext cx="1106841" cy="460785"/>
            <a:chOff x="507046" y="3634424"/>
            <a:chExt cx="1257639" cy="543214"/>
          </a:xfrm>
        </p:grpSpPr>
        <p:sp>
          <p:nvSpPr>
            <p:cNvPr id="335" name="Snip Same Side Corner Rectangle 33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36" name="TextBox 335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Dok1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Q99704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40" name="Group 339"/>
          <p:cNvGrpSpPr/>
          <p:nvPr/>
        </p:nvGrpSpPr>
        <p:grpSpPr>
          <a:xfrm>
            <a:off x="5877539" y="3120589"/>
            <a:ext cx="1015712" cy="456279"/>
            <a:chOff x="537046" y="349955"/>
            <a:chExt cx="1154094" cy="537901"/>
          </a:xfrm>
        </p:grpSpPr>
        <p:sp>
          <p:nvSpPr>
            <p:cNvPr id="341" name="Rounded Rectangle 340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42" name="Rectangle 341"/>
            <p:cNvSpPr/>
            <p:nvPr/>
          </p:nvSpPr>
          <p:spPr>
            <a:xfrm>
              <a:off x="537046" y="349955"/>
              <a:ext cx="1154094" cy="53790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Tec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P42680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cxnSp>
        <p:nvCxnSpPr>
          <p:cNvPr id="348" name="Straight Arrow Connector 347"/>
          <p:cNvCxnSpPr/>
          <p:nvPr/>
        </p:nvCxnSpPr>
        <p:spPr bwMode="auto">
          <a:xfrm flipV="1">
            <a:off x="7189975" y="2312506"/>
            <a:ext cx="0" cy="303476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0" name="Straight Arrow Connector 349"/>
          <p:cNvCxnSpPr/>
          <p:nvPr/>
        </p:nvCxnSpPr>
        <p:spPr bwMode="auto">
          <a:xfrm>
            <a:off x="6863162" y="2770409"/>
            <a:ext cx="64583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09" name="Group 208"/>
          <p:cNvGrpSpPr/>
          <p:nvPr/>
        </p:nvGrpSpPr>
        <p:grpSpPr>
          <a:xfrm>
            <a:off x="818959" y="4379136"/>
            <a:ext cx="1106841" cy="460785"/>
            <a:chOff x="507046" y="3634424"/>
            <a:chExt cx="1257639" cy="543214"/>
          </a:xfrm>
        </p:grpSpPr>
        <p:sp>
          <p:nvSpPr>
            <p:cNvPr id="230" name="Snip Same Side Corner Rectangle 22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31" name="TextBox 230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CSF2RA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P15509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232" name="Elbow Connector 231"/>
          <p:cNvCxnSpPr/>
          <p:nvPr/>
        </p:nvCxnSpPr>
        <p:spPr bwMode="auto">
          <a:xfrm>
            <a:off x="1844520" y="3952978"/>
            <a:ext cx="213605" cy="1025394"/>
          </a:xfrm>
          <a:prstGeom prst="bentConnector2">
            <a:avLst/>
          </a:prstGeom>
          <a:ln w="28575" cmpd="sng">
            <a:solidFill>
              <a:srgbClr val="FFF777"/>
            </a:solidFill>
            <a:prstDash val="sysDash"/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233" name="Group 232"/>
          <p:cNvGrpSpPr/>
          <p:nvPr/>
        </p:nvGrpSpPr>
        <p:grpSpPr>
          <a:xfrm>
            <a:off x="7485430" y="1587821"/>
            <a:ext cx="1106841" cy="466427"/>
            <a:chOff x="507046" y="4525112"/>
            <a:chExt cx="1257639" cy="549865"/>
          </a:xfrm>
        </p:grpSpPr>
        <p:sp>
          <p:nvSpPr>
            <p:cNvPr id="234" name="Snip Same Side Corner Rectangle 233"/>
            <p:cNvSpPr/>
            <p:nvPr/>
          </p:nvSpPr>
          <p:spPr bwMode="auto">
            <a:xfrm>
              <a:off x="595865" y="4525112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35" name="TextBox 234"/>
            <p:cNvSpPr txBox="1"/>
            <p:nvPr/>
          </p:nvSpPr>
          <p:spPr>
            <a:xfrm>
              <a:off x="507046" y="4530424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PLCG1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C5F2C6"/>
                  </a:solidFill>
                  <a:latin typeface="Arial" charset="0"/>
                </a:rPr>
                <a:t>P19174</a:t>
              </a:r>
              <a:endParaRPr lang="en-US" sz="1050" dirty="0">
                <a:solidFill>
                  <a:srgbClr val="C5F2C6"/>
                </a:solidFill>
              </a:endParaRPr>
            </a:p>
          </p:txBody>
        </p:sp>
      </p:grpSp>
      <p:grpSp>
        <p:nvGrpSpPr>
          <p:cNvPr id="263" name="Group 262"/>
          <p:cNvGrpSpPr/>
          <p:nvPr/>
        </p:nvGrpSpPr>
        <p:grpSpPr>
          <a:xfrm>
            <a:off x="7461641" y="562279"/>
            <a:ext cx="1106841" cy="916215"/>
            <a:chOff x="10265391" y="3539216"/>
            <a:chExt cx="1106841" cy="916215"/>
          </a:xfrm>
        </p:grpSpPr>
        <p:grpSp>
          <p:nvGrpSpPr>
            <p:cNvPr id="241" name="Group 240"/>
            <p:cNvGrpSpPr/>
            <p:nvPr/>
          </p:nvGrpSpPr>
          <p:grpSpPr>
            <a:xfrm>
              <a:off x="10265391" y="3994646"/>
              <a:ext cx="1106841" cy="460785"/>
              <a:chOff x="507046" y="3634424"/>
              <a:chExt cx="1257639" cy="543214"/>
            </a:xfrm>
          </p:grpSpPr>
          <p:sp>
            <p:nvSpPr>
              <p:cNvPr id="249" name="Snip Same Side Corner Rectangle 248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251" name="TextBox 250"/>
              <p:cNvSpPr txBox="1"/>
              <p:nvPr/>
            </p:nvSpPr>
            <p:spPr>
              <a:xfrm>
                <a:off x="507046" y="3639736"/>
                <a:ext cx="1257639" cy="537902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LAT2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Q9GZY6</a:t>
                </a:r>
                <a:endPara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253" name="Group 252"/>
            <p:cNvGrpSpPr/>
            <p:nvPr/>
          </p:nvGrpSpPr>
          <p:grpSpPr>
            <a:xfrm>
              <a:off x="10457027" y="3539216"/>
              <a:ext cx="715674" cy="246221"/>
              <a:chOff x="7592082" y="6020192"/>
              <a:chExt cx="862158" cy="350482"/>
            </a:xfrm>
          </p:grpSpPr>
          <p:sp>
            <p:nvSpPr>
              <p:cNvPr id="254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56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20192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Y110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257" name="Group 256"/>
            <p:cNvGrpSpPr/>
            <p:nvPr/>
          </p:nvGrpSpPr>
          <p:grpSpPr>
            <a:xfrm>
              <a:off x="10457027" y="3753016"/>
              <a:ext cx="715674" cy="246221"/>
              <a:chOff x="7592082" y="6020192"/>
              <a:chExt cx="862158" cy="350482"/>
            </a:xfrm>
          </p:grpSpPr>
          <p:sp>
            <p:nvSpPr>
              <p:cNvPr id="261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62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20192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Y118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cxnSp>
        <p:nvCxnSpPr>
          <p:cNvPr id="265" name="Elbow Connector 264"/>
          <p:cNvCxnSpPr/>
          <p:nvPr/>
        </p:nvCxnSpPr>
        <p:spPr bwMode="auto">
          <a:xfrm rot="5400000">
            <a:off x="1721389" y="3415438"/>
            <a:ext cx="3200400" cy="219456"/>
          </a:xfrm>
          <a:prstGeom prst="bentConnector3">
            <a:avLst>
              <a:gd name="adj1" fmla="val 99787"/>
            </a:avLst>
          </a:prstGeom>
          <a:ln w="28575" cmpd="sng">
            <a:solidFill>
              <a:srgbClr val="90B1D0"/>
            </a:solidFill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66" name="Elbow Connector 265"/>
          <p:cNvCxnSpPr/>
          <p:nvPr/>
        </p:nvCxnSpPr>
        <p:spPr bwMode="auto">
          <a:xfrm rot="16200000" flipH="1">
            <a:off x="5247619" y="96166"/>
            <a:ext cx="0" cy="3657600"/>
          </a:xfrm>
          <a:prstGeom prst="straightConnector1">
            <a:avLst/>
          </a:prstGeom>
          <a:ln w="28575" cmpd="sng">
            <a:solidFill>
              <a:srgbClr val="90B1D0"/>
            </a:solidFill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69" name="Elbow Connector 179"/>
          <p:cNvCxnSpPr/>
          <p:nvPr/>
        </p:nvCxnSpPr>
        <p:spPr bwMode="auto">
          <a:xfrm rot="5400000" flipH="1" flipV="1">
            <a:off x="3157360" y="1395325"/>
            <a:ext cx="808850" cy="256032"/>
          </a:xfrm>
          <a:prstGeom prst="bentConnector2">
            <a:avLst/>
          </a:prstGeom>
          <a:ln w="28575" cmpd="sng">
            <a:solidFill>
              <a:srgbClr val="90B1D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70" name="Elbow Connector 179"/>
          <p:cNvCxnSpPr/>
          <p:nvPr/>
        </p:nvCxnSpPr>
        <p:spPr bwMode="auto">
          <a:xfrm rot="5400000" flipV="1">
            <a:off x="4156113" y="2088068"/>
            <a:ext cx="347472" cy="0"/>
          </a:xfrm>
          <a:prstGeom prst="straightConnector1">
            <a:avLst/>
          </a:prstGeom>
          <a:ln w="28575" cmpd="sng">
            <a:solidFill>
              <a:srgbClr val="90B1D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72" name="Elbow Connector 179"/>
          <p:cNvCxnSpPr/>
          <p:nvPr/>
        </p:nvCxnSpPr>
        <p:spPr bwMode="auto">
          <a:xfrm rot="16200000" flipV="1">
            <a:off x="6486789" y="1364918"/>
            <a:ext cx="896112" cy="256032"/>
          </a:xfrm>
          <a:prstGeom prst="bentConnector2">
            <a:avLst/>
          </a:prstGeom>
          <a:ln w="28575" cmpd="sng">
            <a:solidFill>
              <a:srgbClr val="90B1D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77" name="Elbow Connector 179"/>
          <p:cNvCxnSpPr/>
          <p:nvPr/>
        </p:nvCxnSpPr>
        <p:spPr bwMode="auto">
          <a:xfrm flipV="1">
            <a:off x="7083849" y="698444"/>
            <a:ext cx="603504" cy="0"/>
          </a:xfrm>
          <a:prstGeom prst="straightConnector1">
            <a:avLst/>
          </a:prstGeom>
          <a:ln w="28575" cmpd="sng">
            <a:solidFill>
              <a:srgbClr val="90B1D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78" name="Elbow Connector 179"/>
          <p:cNvCxnSpPr/>
          <p:nvPr/>
        </p:nvCxnSpPr>
        <p:spPr bwMode="auto">
          <a:xfrm flipV="1">
            <a:off x="7076419" y="916502"/>
            <a:ext cx="603504" cy="0"/>
          </a:xfrm>
          <a:prstGeom prst="straightConnector1">
            <a:avLst/>
          </a:prstGeom>
          <a:ln w="28575" cmpd="sng">
            <a:solidFill>
              <a:srgbClr val="90B1D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79" name="Elbow Connector 179"/>
          <p:cNvCxnSpPr/>
          <p:nvPr/>
        </p:nvCxnSpPr>
        <p:spPr bwMode="auto">
          <a:xfrm rot="16200000" flipH="1" flipV="1">
            <a:off x="2116513" y="1228860"/>
            <a:ext cx="3490265" cy="2753741"/>
          </a:xfrm>
          <a:prstGeom prst="bentConnector4">
            <a:avLst>
              <a:gd name="adj1" fmla="val -6550"/>
              <a:gd name="adj2" fmla="val 169401"/>
            </a:avLst>
          </a:prstGeom>
          <a:ln w="28575" cmpd="sng">
            <a:solidFill>
              <a:srgbClr val="90B1D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64" name="TextBox 263"/>
          <p:cNvSpPr txBox="1"/>
          <p:nvPr/>
        </p:nvSpPr>
        <p:spPr>
          <a:xfrm>
            <a:off x="978103" y="3510512"/>
            <a:ext cx="9172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F777"/>
                </a:solidFill>
                <a:latin typeface="Arial"/>
                <a:cs typeface="Arial"/>
              </a:rPr>
              <a:t>LIGAND</a:t>
            </a:r>
            <a:endParaRPr lang="en-US" sz="1200" dirty="0">
              <a:solidFill>
                <a:srgbClr val="FFF777"/>
              </a:solidFill>
              <a:latin typeface="Arial"/>
              <a:cs typeface="Arial"/>
            </a:endParaRPr>
          </a:p>
        </p:txBody>
      </p:sp>
      <p:grpSp>
        <p:nvGrpSpPr>
          <p:cNvPr id="271" name="Group 270"/>
          <p:cNvGrpSpPr/>
          <p:nvPr/>
        </p:nvGrpSpPr>
        <p:grpSpPr>
          <a:xfrm>
            <a:off x="3783477" y="2258669"/>
            <a:ext cx="1106841" cy="460785"/>
            <a:chOff x="507046" y="3634424"/>
            <a:chExt cx="1257639" cy="543214"/>
          </a:xfrm>
        </p:grpSpPr>
        <p:sp>
          <p:nvSpPr>
            <p:cNvPr id="273" name="Snip Same Side Corner Rectangle 27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74" name="TextBox 273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>
                  <a:solidFill>
                    <a:schemeClr val="bg1"/>
                  </a:solidFill>
                  <a:latin typeface="Arial" charset="0"/>
                </a:rPr>
                <a:t>PIK3R1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>
                  <a:solidFill>
                    <a:srgbClr val="C5F2C6"/>
                  </a:solidFill>
                  <a:latin typeface="Arial" charset="0"/>
                </a:rPr>
                <a:t>P27986</a:t>
              </a:r>
              <a:endParaRPr lang="en-US" sz="1050" dirty="0">
                <a:solidFill>
                  <a:srgbClr val="C5F2C6"/>
                </a:solidFill>
              </a:endParaRPr>
            </a:p>
          </p:txBody>
        </p:sp>
      </p:grpSp>
      <p:cxnSp>
        <p:nvCxnSpPr>
          <p:cNvPr id="9" name="Straight Connector 8"/>
          <p:cNvCxnSpPr/>
          <p:nvPr/>
        </p:nvCxnSpPr>
        <p:spPr bwMode="auto">
          <a:xfrm>
            <a:off x="7066259" y="688284"/>
            <a:ext cx="0" cy="43063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5" name="Elbow Connector 179"/>
          <p:cNvCxnSpPr/>
          <p:nvPr/>
        </p:nvCxnSpPr>
        <p:spPr bwMode="auto">
          <a:xfrm>
            <a:off x="7076419" y="1748280"/>
            <a:ext cx="465098" cy="0"/>
          </a:xfrm>
          <a:prstGeom prst="straightConnector1">
            <a:avLst/>
          </a:prstGeom>
          <a:ln w="28575" cmpd="sng">
            <a:solidFill>
              <a:srgbClr val="90B1D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280" name="Group 279"/>
          <p:cNvGrpSpPr/>
          <p:nvPr/>
        </p:nvGrpSpPr>
        <p:grpSpPr>
          <a:xfrm>
            <a:off x="5888090" y="2601962"/>
            <a:ext cx="1015712" cy="456279"/>
            <a:chOff x="537046" y="349955"/>
            <a:chExt cx="1154094" cy="537901"/>
          </a:xfrm>
        </p:grpSpPr>
        <p:sp>
          <p:nvSpPr>
            <p:cNvPr id="281" name="Rounded Rectangle 280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82" name="Rectangle 281"/>
            <p:cNvSpPr/>
            <p:nvPr/>
          </p:nvSpPr>
          <p:spPr>
            <a:xfrm>
              <a:off x="537046" y="349955"/>
              <a:ext cx="1154094" cy="53790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JAK2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O60674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cxnSp>
        <p:nvCxnSpPr>
          <p:cNvPr id="283" name="Straight Arrow Connector 282"/>
          <p:cNvCxnSpPr/>
          <p:nvPr/>
        </p:nvCxnSpPr>
        <p:spPr bwMode="auto">
          <a:xfrm>
            <a:off x="6871211" y="3339383"/>
            <a:ext cx="64583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84" name="Straight Arrow Connector 283"/>
          <p:cNvCxnSpPr/>
          <p:nvPr/>
        </p:nvCxnSpPr>
        <p:spPr bwMode="auto">
          <a:xfrm>
            <a:off x="6892807" y="3852750"/>
            <a:ext cx="64583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85" name="Straight Arrow Connector 284"/>
          <p:cNvCxnSpPr/>
          <p:nvPr/>
        </p:nvCxnSpPr>
        <p:spPr bwMode="auto">
          <a:xfrm>
            <a:off x="6881371" y="4365593"/>
            <a:ext cx="64583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86" name="Straight Arrow Connector 285"/>
          <p:cNvCxnSpPr/>
          <p:nvPr/>
        </p:nvCxnSpPr>
        <p:spPr bwMode="auto">
          <a:xfrm>
            <a:off x="6881371" y="4845680"/>
            <a:ext cx="64583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91" name="Group 290"/>
          <p:cNvGrpSpPr/>
          <p:nvPr/>
        </p:nvGrpSpPr>
        <p:grpSpPr>
          <a:xfrm>
            <a:off x="7475071" y="5165561"/>
            <a:ext cx="1106841" cy="460785"/>
            <a:chOff x="507046" y="3634424"/>
            <a:chExt cx="1257639" cy="543214"/>
          </a:xfrm>
        </p:grpSpPr>
        <p:sp>
          <p:nvSpPr>
            <p:cNvPr id="293" name="Snip Same Side Corner Rectangle 29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94" name="TextBox 293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CrkL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P46109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95" name="Group 294"/>
          <p:cNvGrpSpPr/>
          <p:nvPr/>
        </p:nvGrpSpPr>
        <p:grpSpPr>
          <a:xfrm>
            <a:off x="4821186" y="2249187"/>
            <a:ext cx="1106841" cy="460785"/>
            <a:chOff x="507046" y="3634424"/>
            <a:chExt cx="1257639" cy="543214"/>
          </a:xfrm>
        </p:grpSpPr>
        <p:sp>
          <p:nvSpPr>
            <p:cNvPr id="296" name="Snip Same Side Corner Rectangle 29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97" name="TextBox 296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PIK3R2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C5F2C6"/>
                  </a:solidFill>
                  <a:latin typeface="Arial" charset="0"/>
                </a:rPr>
                <a:t>O00459</a:t>
              </a:r>
              <a:endParaRPr lang="en-US" sz="1050" dirty="0">
                <a:solidFill>
                  <a:srgbClr val="C5F2C6"/>
                </a:solidFill>
              </a:endParaRPr>
            </a:p>
          </p:txBody>
        </p:sp>
      </p:grpSp>
      <p:cxnSp>
        <p:nvCxnSpPr>
          <p:cNvPr id="298" name="Straight Arrow Connector 297"/>
          <p:cNvCxnSpPr/>
          <p:nvPr/>
        </p:nvCxnSpPr>
        <p:spPr bwMode="auto">
          <a:xfrm flipH="1">
            <a:off x="5836768" y="2547104"/>
            <a:ext cx="135320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99" name="Straight Arrow Connector 298"/>
          <p:cNvCxnSpPr/>
          <p:nvPr/>
        </p:nvCxnSpPr>
        <p:spPr bwMode="auto">
          <a:xfrm>
            <a:off x="6871211" y="2261804"/>
            <a:ext cx="64583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305" name="Group 304"/>
          <p:cNvGrpSpPr/>
          <p:nvPr/>
        </p:nvGrpSpPr>
        <p:grpSpPr>
          <a:xfrm>
            <a:off x="7471801" y="3622020"/>
            <a:ext cx="1106841" cy="460785"/>
            <a:chOff x="507046" y="3634424"/>
            <a:chExt cx="1257639" cy="543214"/>
          </a:xfrm>
        </p:grpSpPr>
        <p:sp>
          <p:nvSpPr>
            <p:cNvPr id="306" name="Snip Same Side Corner Rectangle 30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07" name="TextBox 306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GRAP2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O75791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337" name="Straight Arrow Connector 336"/>
          <p:cNvCxnSpPr/>
          <p:nvPr/>
        </p:nvCxnSpPr>
        <p:spPr bwMode="auto">
          <a:xfrm>
            <a:off x="7189975" y="5405515"/>
            <a:ext cx="33723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6" name="Straight Arrow Connector 355"/>
          <p:cNvCxnSpPr/>
          <p:nvPr/>
        </p:nvCxnSpPr>
        <p:spPr bwMode="auto">
          <a:xfrm>
            <a:off x="2058125" y="5024313"/>
            <a:ext cx="20706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359" name="Group 358"/>
          <p:cNvGrpSpPr/>
          <p:nvPr/>
        </p:nvGrpSpPr>
        <p:grpSpPr>
          <a:xfrm>
            <a:off x="798639" y="4927776"/>
            <a:ext cx="1106841" cy="460785"/>
            <a:chOff x="507046" y="3634424"/>
            <a:chExt cx="1257639" cy="543214"/>
          </a:xfrm>
        </p:grpSpPr>
        <p:sp>
          <p:nvSpPr>
            <p:cNvPr id="360" name="Snip Same Side Corner Rectangle 35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61" name="TextBox 360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CSF2RB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P32927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362" name="Elbow Connector 168"/>
          <p:cNvCxnSpPr/>
          <p:nvPr/>
        </p:nvCxnSpPr>
        <p:spPr bwMode="auto">
          <a:xfrm flipH="1">
            <a:off x="1820059" y="5240911"/>
            <a:ext cx="44513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63" name="Group 362"/>
          <p:cNvGrpSpPr/>
          <p:nvPr/>
        </p:nvGrpSpPr>
        <p:grpSpPr>
          <a:xfrm>
            <a:off x="4200375" y="5241634"/>
            <a:ext cx="1106841" cy="460785"/>
            <a:chOff x="507046" y="3634424"/>
            <a:chExt cx="1257639" cy="543214"/>
          </a:xfrm>
        </p:grpSpPr>
        <p:sp>
          <p:nvSpPr>
            <p:cNvPr id="364" name="Snip Same Side Corner Rectangle 363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65" name="TextBox 364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RASA1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P20936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366" name="Elbow Connector 168"/>
          <p:cNvCxnSpPr/>
          <p:nvPr/>
        </p:nvCxnSpPr>
        <p:spPr bwMode="auto">
          <a:xfrm>
            <a:off x="3783477" y="5441049"/>
            <a:ext cx="479337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7" name="Straight Arrow Connector 366"/>
          <p:cNvCxnSpPr/>
          <p:nvPr/>
        </p:nvCxnSpPr>
        <p:spPr bwMode="auto">
          <a:xfrm flipV="1">
            <a:off x="3783477" y="5201503"/>
            <a:ext cx="0" cy="25043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2806</TotalTime>
  <Words>125</Words>
  <Application>Microsoft Macintosh PowerPoint</Application>
  <PresentationFormat>On-screen Show (4:3)</PresentationFormat>
  <Paragraphs>94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158</cp:revision>
  <dcterms:created xsi:type="dcterms:W3CDTF">2014-02-16T01:31:59Z</dcterms:created>
  <dcterms:modified xsi:type="dcterms:W3CDTF">2016-04-21T21:17:49Z</dcterms:modified>
</cp:coreProperties>
</file>