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1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840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59" y="104506"/>
            <a:ext cx="471581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smtClean="0">
                <a:solidFill>
                  <a:srgbClr val="FFBB07"/>
                </a:solidFill>
                <a:latin typeface="Arial Narrow" charset="0"/>
              </a:rPr>
              <a:t>Janus Kinase 1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P23458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417511" y="1388873"/>
            <a:ext cx="1015712" cy="1745290"/>
            <a:chOff x="3992311" y="1764793"/>
            <a:chExt cx="1015712" cy="1745290"/>
          </a:xfrm>
        </p:grpSpPr>
        <p:grpSp>
          <p:nvGrpSpPr>
            <p:cNvPr id="117" name="Group 116"/>
            <p:cNvGrpSpPr/>
            <p:nvPr/>
          </p:nvGrpSpPr>
          <p:grpSpPr>
            <a:xfrm>
              <a:off x="3992311" y="3048162"/>
              <a:ext cx="1015712" cy="461921"/>
              <a:chOff x="537046" y="349955"/>
              <a:chExt cx="1154094" cy="544552"/>
            </a:xfrm>
          </p:grpSpPr>
          <p:sp>
            <p:nvSpPr>
              <p:cNvPr id="118" name="Rounded Rectangle 117"/>
              <p:cNvSpPr/>
              <p:nvPr/>
            </p:nvSpPr>
            <p:spPr bwMode="auto">
              <a:xfrm>
                <a:off x="574079" y="354624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537046" y="349955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JAK1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40000"/>
                        <a:lumOff val="60000"/>
                      </a:schemeClr>
                    </a:solidFill>
                    <a:latin typeface="Arial" charset="0"/>
                  </a:rPr>
                  <a:t>P23458</a:t>
                </a:r>
                <a:endParaRPr lang="en-US" sz="1050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4135014" y="2805903"/>
              <a:ext cx="715674" cy="246220"/>
              <a:chOff x="7620676" y="5019399"/>
              <a:chExt cx="862158" cy="350482"/>
            </a:xfrm>
          </p:grpSpPr>
          <p:sp>
            <p:nvSpPr>
              <p:cNvPr id="6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7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+T1036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4135014" y="2632387"/>
              <a:ext cx="715674" cy="246220"/>
              <a:chOff x="7620676" y="5019399"/>
              <a:chExt cx="862158" cy="350482"/>
            </a:xfrm>
          </p:grpSpPr>
          <p:sp>
            <p:nvSpPr>
              <p:cNvPr id="8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950" dirty="0" smtClean="0"/>
                  <a:t>W</a:t>
                </a:r>
                <a:endParaRPr lang="en-US" sz="950" dirty="0"/>
              </a:p>
            </p:txBody>
          </p:sp>
          <p:sp>
            <p:nvSpPr>
              <p:cNvPr id="8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+Y1035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4135014" y="2458869"/>
              <a:ext cx="715674" cy="246220"/>
              <a:chOff x="7620676" y="5019399"/>
              <a:chExt cx="862158" cy="350482"/>
            </a:xfrm>
          </p:grpSpPr>
          <p:sp>
            <p:nvSpPr>
              <p:cNvPr id="9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r>
                  <a:rPr lang="en-US" sz="950" dirty="0" smtClean="0"/>
                  <a:t>W</a:t>
                </a:r>
                <a:endParaRPr lang="en-US" sz="950" dirty="0"/>
              </a:p>
            </p:txBody>
          </p:sp>
          <p:sp>
            <p:nvSpPr>
              <p:cNvPr id="9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+Y1034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4135014" y="2285350"/>
              <a:ext cx="715674" cy="246221"/>
              <a:chOff x="7592082" y="6000910"/>
              <a:chExt cx="862158" cy="350482"/>
            </a:xfrm>
          </p:grpSpPr>
          <p:sp>
            <p:nvSpPr>
              <p:cNvPr id="9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Y1023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4135014" y="2111831"/>
              <a:ext cx="715674" cy="246221"/>
              <a:chOff x="7592082" y="6000910"/>
              <a:chExt cx="862158" cy="350482"/>
            </a:xfrm>
          </p:grpSpPr>
          <p:sp>
            <p:nvSpPr>
              <p:cNvPr id="10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Y1022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5" name="Group 104"/>
            <p:cNvGrpSpPr/>
            <p:nvPr/>
          </p:nvGrpSpPr>
          <p:grpSpPr>
            <a:xfrm>
              <a:off x="4135014" y="1938312"/>
              <a:ext cx="715674" cy="246221"/>
              <a:chOff x="7630676" y="5324587"/>
              <a:chExt cx="862158" cy="350482"/>
            </a:xfrm>
          </p:grpSpPr>
          <p:sp>
            <p:nvSpPr>
              <p:cNvPr id="106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07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-Y940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8" name="Group 107"/>
            <p:cNvGrpSpPr/>
            <p:nvPr/>
          </p:nvGrpSpPr>
          <p:grpSpPr>
            <a:xfrm>
              <a:off x="4135014" y="1764793"/>
              <a:ext cx="715674" cy="246221"/>
              <a:chOff x="7592082" y="6000910"/>
              <a:chExt cx="862158" cy="350482"/>
            </a:xfrm>
          </p:grpSpPr>
          <p:sp>
            <p:nvSpPr>
              <p:cNvPr id="10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1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Y208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14" name="Group 113"/>
          <p:cNvGrpSpPr/>
          <p:nvPr/>
        </p:nvGrpSpPr>
        <p:grpSpPr>
          <a:xfrm>
            <a:off x="2577690" y="3111325"/>
            <a:ext cx="715674" cy="246221"/>
            <a:chOff x="7630433" y="4757008"/>
            <a:chExt cx="862158" cy="350481"/>
          </a:xfrm>
        </p:grpSpPr>
        <p:sp>
          <p:nvSpPr>
            <p:cNvPr id="115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6" name="Text Box 163"/>
            <p:cNvSpPr txBox="1">
              <a:spLocks noChangeArrowheads="1"/>
            </p:cNvSpPr>
            <p:nvPr/>
          </p:nvSpPr>
          <p:spPr bwMode="auto">
            <a:xfrm>
              <a:off x="7630433" y="475700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>
                  <a:latin typeface="Arial" charset="0"/>
                </a:rPr>
                <a:t>SH2</a:t>
              </a:r>
              <a:endParaRPr lang="en-US" sz="950" dirty="0"/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2411843" y="3742887"/>
            <a:ext cx="1106841" cy="466427"/>
            <a:chOff x="507046" y="3634424"/>
            <a:chExt cx="1257639" cy="549865"/>
          </a:xfrm>
        </p:grpSpPr>
        <p:sp>
          <p:nvSpPr>
            <p:cNvPr id="121" name="Snip Same Side Corner Rectangle 12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JAKMIP1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Q96N16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3" name="Straight Arrow Connector 122"/>
          <p:cNvCxnSpPr/>
          <p:nvPr/>
        </p:nvCxnSpPr>
        <p:spPr bwMode="auto">
          <a:xfrm>
            <a:off x="1697047" y="2892482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4" name="Elbow Connector 123"/>
          <p:cNvCxnSpPr/>
          <p:nvPr/>
        </p:nvCxnSpPr>
        <p:spPr bwMode="auto">
          <a:xfrm rot="5400000">
            <a:off x="1417155" y="3556192"/>
            <a:ext cx="1713100" cy="379483"/>
          </a:xfrm>
          <a:prstGeom prst="bentConnector3">
            <a:avLst>
              <a:gd name="adj1" fmla="val 182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 bwMode="auto">
          <a:xfrm>
            <a:off x="2083963" y="4047687"/>
            <a:ext cx="35836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26" name="Group 125"/>
          <p:cNvGrpSpPr/>
          <p:nvPr/>
        </p:nvGrpSpPr>
        <p:grpSpPr>
          <a:xfrm>
            <a:off x="675351" y="3196718"/>
            <a:ext cx="1106841" cy="466427"/>
            <a:chOff x="507046" y="3634424"/>
            <a:chExt cx="1257639" cy="549865"/>
          </a:xfrm>
        </p:grpSpPr>
        <p:sp>
          <p:nvSpPr>
            <p:cNvPr id="127" name="Snip Same Side Corner Rectangle 12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IL31RA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Q8NI17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9" name="Straight Arrow Connector 128"/>
          <p:cNvCxnSpPr/>
          <p:nvPr/>
        </p:nvCxnSpPr>
        <p:spPr bwMode="auto">
          <a:xfrm>
            <a:off x="1727854" y="3462301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0" name="Straight Arrow Connector 129"/>
          <p:cNvCxnSpPr/>
          <p:nvPr/>
        </p:nvCxnSpPr>
        <p:spPr bwMode="auto">
          <a:xfrm>
            <a:off x="2110771" y="4590065"/>
            <a:ext cx="35641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1" name="Straight Arrow Connector 130"/>
          <p:cNvCxnSpPr/>
          <p:nvPr/>
        </p:nvCxnSpPr>
        <p:spPr bwMode="auto">
          <a:xfrm>
            <a:off x="1719098" y="4590065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32" name="Group 131"/>
          <p:cNvGrpSpPr/>
          <p:nvPr/>
        </p:nvGrpSpPr>
        <p:grpSpPr>
          <a:xfrm>
            <a:off x="675351" y="4326371"/>
            <a:ext cx="1106841" cy="466427"/>
            <a:chOff x="507046" y="3634424"/>
            <a:chExt cx="1257639" cy="549865"/>
          </a:xfrm>
        </p:grpSpPr>
        <p:sp>
          <p:nvSpPr>
            <p:cNvPr id="133" name="Snip Same Side Corner Rectangle 13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SHB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Q15464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675351" y="3753047"/>
            <a:ext cx="1106841" cy="466427"/>
            <a:chOff x="507046" y="3634424"/>
            <a:chExt cx="1257639" cy="549865"/>
          </a:xfrm>
        </p:grpSpPr>
        <p:sp>
          <p:nvSpPr>
            <p:cNvPr id="136" name="Snip Same Side Corner Rectangle 1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IFNAR2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P48551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8" name="Straight Connector 137"/>
          <p:cNvCxnSpPr/>
          <p:nvPr/>
        </p:nvCxnSpPr>
        <p:spPr bwMode="auto">
          <a:xfrm flipH="1">
            <a:off x="3223865" y="2188340"/>
            <a:ext cx="5081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0" name="Elbow Connector 139"/>
          <p:cNvCxnSpPr/>
          <p:nvPr/>
        </p:nvCxnSpPr>
        <p:spPr bwMode="auto">
          <a:xfrm rot="10800000" flipV="1">
            <a:off x="3732014" y="1835028"/>
            <a:ext cx="997667" cy="499887"/>
          </a:xfrm>
          <a:prstGeom prst="bentConnector3">
            <a:avLst>
              <a:gd name="adj1" fmla="val 98882"/>
            </a:avLst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1" name="Group 140"/>
          <p:cNvGrpSpPr/>
          <p:nvPr/>
        </p:nvGrpSpPr>
        <p:grpSpPr>
          <a:xfrm>
            <a:off x="3592580" y="1259057"/>
            <a:ext cx="1106841" cy="464212"/>
            <a:chOff x="3740102" y="2066168"/>
            <a:chExt cx="1257639" cy="547253"/>
          </a:xfrm>
        </p:grpSpPr>
        <p:sp>
          <p:nvSpPr>
            <p:cNvPr id="142" name="Rounded Rectangle 141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P17706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5" name="Elbow Connector 144"/>
          <p:cNvCxnSpPr/>
          <p:nvPr/>
        </p:nvCxnSpPr>
        <p:spPr bwMode="auto">
          <a:xfrm>
            <a:off x="4607981" y="1522789"/>
            <a:ext cx="121696" cy="312242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 flipH="1">
            <a:off x="3234025" y="2340740"/>
            <a:ext cx="5081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47" name="Group 146"/>
          <p:cNvGrpSpPr/>
          <p:nvPr/>
        </p:nvGrpSpPr>
        <p:grpSpPr>
          <a:xfrm>
            <a:off x="2577690" y="3294205"/>
            <a:ext cx="715674" cy="246221"/>
            <a:chOff x="7630433" y="4757008"/>
            <a:chExt cx="862158" cy="350481"/>
          </a:xfrm>
        </p:grpSpPr>
        <p:sp>
          <p:nvSpPr>
            <p:cNvPr id="148" name="AutoShape 162"/>
            <p:cNvSpPr>
              <a:spLocks noChangeArrowheads="1"/>
            </p:cNvSpPr>
            <p:nvPr/>
          </p:nvSpPr>
          <p:spPr bwMode="auto">
            <a:xfrm>
              <a:off x="7749549" y="4775691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FFFF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9" name="Text Box 163"/>
            <p:cNvSpPr txBox="1">
              <a:spLocks noChangeArrowheads="1"/>
            </p:cNvSpPr>
            <p:nvPr/>
          </p:nvSpPr>
          <p:spPr bwMode="auto">
            <a:xfrm>
              <a:off x="7630433" y="4757008"/>
              <a:ext cx="862158" cy="3504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latin typeface="Arial" charset="0"/>
                </a:rPr>
                <a:t>FERM</a:t>
              </a:r>
              <a:endParaRPr lang="en-US" sz="950" dirty="0"/>
            </a:p>
          </p:txBody>
        </p:sp>
      </p:grpSp>
      <p:cxnSp>
        <p:nvCxnSpPr>
          <p:cNvPr id="154" name="Elbow Connector 153"/>
          <p:cNvCxnSpPr/>
          <p:nvPr/>
        </p:nvCxnSpPr>
        <p:spPr bwMode="auto">
          <a:xfrm rot="16200000" flipH="1">
            <a:off x="3104131" y="3466520"/>
            <a:ext cx="619823" cy="522190"/>
          </a:xfrm>
          <a:prstGeom prst="bentConnector3">
            <a:avLst>
              <a:gd name="adj1" fmla="val 825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Straight Arrow Connector 154"/>
          <p:cNvCxnSpPr/>
          <p:nvPr/>
        </p:nvCxnSpPr>
        <p:spPr bwMode="auto">
          <a:xfrm>
            <a:off x="1729796" y="4045428"/>
            <a:ext cx="356109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56" name="Group 155"/>
          <p:cNvGrpSpPr/>
          <p:nvPr/>
        </p:nvGrpSpPr>
        <p:grpSpPr>
          <a:xfrm>
            <a:off x="2420581" y="4308278"/>
            <a:ext cx="1106841" cy="466427"/>
            <a:chOff x="507046" y="3634424"/>
            <a:chExt cx="1257639" cy="549865"/>
          </a:xfrm>
        </p:grpSpPr>
        <p:sp>
          <p:nvSpPr>
            <p:cNvPr id="157" name="Snip Same Side Corner Rectangle 15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IL2RB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P14784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716481" y="2680244"/>
            <a:ext cx="1015712" cy="461921"/>
            <a:chOff x="537046" y="349955"/>
            <a:chExt cx="1154094" cy="544552"/>
          </a:xfrm>
        </p:grpSpPr>
        <p:sp>
          <p:nvSpPr>
            <p:cNvPr id="160" name="Rounded Rectangle 15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Fer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P16591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62" name="Straight Arrow Connector 161"/>
          <p:cNvCxnSpPr/>
          <p:nvPr/>
        </p:nvCxnSpPr>
        <p:spPr bwMode="auto">
          <a:xfrm>
            <a:off x="3406384" y="4045428"/>
            <a:ext cx="25807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flipH="1">
            <a:off x="3423184" y="2818360"/>
            <a:ext cx="34946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4" name="Elbow Connector 163"/>
          <p:cNvCxnSpPr/>
          <p:nvPr/>
        </p:nvCxnSpPr>
        <p:spPr bwMode="auto">
          <a:xfrm rot="16200000" flipV="1">
            <a:off x="2866391" y="2166066"/>
            <a:ext cx="967824" cy="377404"/>
          </a:xfrm>
          <a:prstGeom prst="bentConnector3">
            <a:avLst>
              <a:gd name="adj1" fmla="val 100389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65" name="Group 164"/>
          <p:cNvGrpSpPr/>
          <p:nvPr/>
        </p:nvGrpSpPr>
        <p:grpSpPr>
          <a:xfrm>
            <a:off x="713258" y="1289701"/>
            <a:ext cx="1015712" cy="461921"/>
            <a:chOff x="537046" y="349955"/>
            <a:chExt cx="1154094" cy="544552"/>
          </a:xfrm>
        </p:grpSpPr>
        <p:sp>
          <p:nvSpPr>
            <p:cNvPr id="166" name="Rounded Rectangle 16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JAK3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P52333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171" name="Elbow Connector 170"/>
          <p:cNvCxnSpPr/>
          <p:nvPr/>
        </p:nvCxnSpPr>
        <p:spPr bwMode="auto">
          <a:xfrm rot="16200000" flipH="1">
            <a:off x="2177295" y="1563035"/>
            <a:ext cx="545617" cy="424483"/>
          </a:xfrm>
          <a:prstGeom prst="bentConnector3">
            <a:avLst>
              <a:gd name="adj1" fmla="val 100277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1732193" y="1511984"/>
            <a:ext cx="91946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2" name="Straight Arrow Connector 171"/>
          <p:cNvCxnSpPr/>
          <p:nvPr/>
        </p:nvCxnSpPr>
        <p:spPr bwMode="auto">
          <a:xfrm>
            <a:off x="2237862" y="1867947"/>
            <a:ext cx="42448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" name="Group 2"/>
          <p:cNvGrpSpPr/>
          <p:nvPr/>
        </p:nvGrpSpPr>
        <p:grpSpPr>
          <a:xfrm>
            <a:off x="5696427" y="4277937"/>
            <a:ext cx="1106841" cy="691836"/>
            <a:chOff x="8037159" y="835039"/>
            <a:chExt cx="1106841" cy="691836"/>
          </a:xfrm>
        </p:grpSpPr>
        <p:grpSp>
          <p:nvGrpSpPr>
            <p:cNvPr id="150" name="Group 149"/>
            <p:cNvGrpSpPr/>
            <p:nvPr/>
          </p:nvGrpSpPr>
          <p:grpSpPr>
            <a:xfrm>
              <a:off x="8037159" y="1060448"/>
              <a:ext cx="1106841" cy="466427"/>
              <a:chOff x="507046" y="2817700"/>
              <a:chExt cx="1257639" cy="549865"/>
            </a:xfrm>
          </p:grpSpPr>
          <p:sp>
            <p:nvSpPr>
              <p:cNvPr id="151" name="Snip Same Side Corner Rectangle 150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GR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P04150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53" name="Group 152"/>
            <p:cNvGrpSpPr/>
            <p:nvPr/>
          </p:nvGrpSpPr>
          <p:grpSpPr>
            <a:xfrm>
              <a:off x="8226696" y="835039"/>
              <a:ext cx="715674" cy="246221"/>
              <a:chOff x="7630676" y="5324587"/>
              <a:chExt cx="862158" cy="350482"/>
            </a:xfrm>
          </p:grpSpPr>
          <p:sp>
            <p:nvSpPr>
              <p:cNvPr id="168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-S226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4" name="Group 3"/>
          <p:cNvGrpSpPr/>
          <p:nvPr/>
        </p:nvGrpSpPr>
        <p:grpSpPr>
          <a:xfrm>
            <a:off x="5696427" y="3368541"/>
            <a:ext cx="1106841" cy="857151"/>
            <a:chOff x="8037159" y="1610318"/>
            <a:chExt cx="1106841" cy="857151"/>
          </a:xfrm>
        </p:grpSpPr>
        <p:grpSp>
          <p:nvGrpSpPr>
            <p:cNvPr id="170" name="Group 169"/>
            <p:cNvGrpSpPr/>
            <p:nvPr/>
          </p:nvGrpSpPr>
          <p:grpSpPr>
            <a:xfrm>
              <a:off x="8037159" y="2001042"/>
              <a:ext cx="1106841" cy="466427"/>
              <a:chOff x="507046" y="3634424"/>
              <a:chExt cx="1257639" cy="549865"/>
            </a:xfrm>
          </p:grpSpPr>
          <p:sp>
            <p:nvSpPr>
              <p:cNvPr id="173" name="Snip Same Side Corner Rectangle 172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IL7R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P16871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75" name="Group 174"/>
            <p:cNvGrpSpPr/>
            <p:nvPr/>
          </p:nvGrpSpPr>
          <p:grpSpPr>
            <a:xfrm>
              <a:off x="8226696" y="1784301"/>
              <a:ext cx="715674" cy="246220"/>
              <a:chOff x="7620676" y="5019399"/>
              <a:chExt cx="862158" cy="350482"/>
            </a:xfrm>
          </p:grpSpPr>
          <p:sp>
            <p:nvSpPr>
              <p:cNvPr id="17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7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+Y449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8" name="Group 177"/>
            <p:cNvGrpSpPr/>
            <p:nvPr/>
          </p:nvGrpSpPr>
          <p:grpSpPr>
            <a:xfrm>
              <a:off x="8228788" y="1610318"/>
              <a:ext cx="715674" cy="246221"/>
              <a:chOff x="7592082" y="6000910"/>
              <a:chExt cx="862158" cy="350482"/>
            </a:xfrm>
          </p:grpSpPr>
          <p:sp>
            <p:nvSpPr>
              <p:cNvPr id="17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8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Y439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4164603" y="1912792"/>
            <a:ext cx="1015712" cy="678760"/>
            <a:chOff x="8025632" y="2686363"/>
            <a:chExt cx="1015712" cy="678760"/>
          </a:xfrm>
        </p:grpSpPr>
        <p:grpSp>
          <p:nvGrpSpPr>
            <p:cNvPr id="181" name="Group 180"/>
            <p:cNvGrpSpPr/>
            <p:nvPr/>
          </p:nvGrpSpPr>
          <p:grpSpPr>
            <a:xfrm>
              <a:off x="8025632" y="2903202"/>
              <a:ext cx="1015712" cy="461921"/>
              <a:chOff x="550901" y="1139280"/>
              <a:chExt cx="1154094" cy="544552"/>
            </a:xfrm>
          </p:grpSpPr>
          <p:sp>
            <p:nvSpPr>
              <p:cNvPr id="182" name="Rounded Rectangle 181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550901" y="1139280"/>
                <a:ext cx="1154094" cy="5445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PKR/PRKR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P19525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84" name="Group 183"/>
            <p:cNvGrpSpPr/>
            <p:nvPr/>
          </p:nvGrpSpPr>
          <p:grpSpPr>
            <a:xfrm>
              <a:off x="8163820" y="2686363"/>
              <a:ext cx="715674" cy="246220"/>
              <a:chOff x="7620676" y="5019399"/>
              <a:chExt cx="862158" cy="350482"/>
            </a:xfrm>
          </p:grpSpPr>
          <p:sp>
            <p:nvSpPr>
              <p:cNvPr id="18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8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+Y293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6" name="Group 5"/>
          <p:cNvGrpSpPr/>
          <p:nvPr/>
        </p:nvGrpSpPr>
        <p:grpSpPr>
          <a:xfrm>
            <a:off x="4119039" y="4269917"/>
            <a:ext cx="1106841" cy="700201"/>
            <a:chOff x="8002455" y="3429371"/>
            <a:chExt cx="1106841" cy="700201"/>
          </a:xfrm>
        </p:grpSpPr>
        <p:grpSp>
          <p:nvGrpSpPr>
            <p:cNvPr id="187" name="Group 186"/>
            <p:cNvGrpSpPr/>
            <p:nvPr/>
          </p:nvGrpSpPr>
          <p:grpSpPr>
            <a:xfrm>
              <a:off x="8002455" y="3663145"/>
              <a:ext cx="1106841" cy="466427"/>
              <a:chOff x="507046" y="2817700"/>
              <a:chExt cx="1257639" cy="549865"/>
            </a:xfrm>
          </p:grpSpPr>
          <p:sp>
            <p:nvSpPr>
              <p:cNvPr id="188" name="Snip Same Side Corner Rectangle 187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90" name="TextBox 189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STAT3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P40763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91" name="Group 190"/>
            <p:cNvGrpSpPr/>
            <p:nvPr/>
          </p:nvGrpSpPr>
          <p:grpSpPr>
            <a:xfrm>
              <a:off x="8194300" y="3429371"/>
              <a:ext cx="715674" cy="246220"/>
              <a:chOff x="7620676" y="5019399"/>
              <a:chExt cx="862158" cy="350482"/>
            </a:xfrm>
          </p:grpSpPr>
          <p:sp>
            <p:nvSpPr>
              <p:cNvPr id="192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93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+Y705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94" name="Group 193"/>
          <p:cNvGrpSpPr/>
          <p:nvPr/>
        </p:nvGrpSpPr>
        <p:grpSpPr>
          <a:xfrm>
            <a:off x="4119039" y="2611418"/>
            <a:ext cx="1106841" cy="700201"/>
            <a:chOff x="8002455" y="3429371"/>
            <a:chExt cx="1106841" cy="700201"/>
          </a:xfrm>
        </p:grpSpPr>
        <p:grpSp>
          <p:nvGrpSpPr>
            <p:cNvPr id="195" name="Group 194"/>
            <p:cNvGrpSpPr/>
            <p:nvPr/>
          </p:nvGrpSpPr>
          <p:grpSpPr>
            <a:xfrm>
              <a:off x="8002455" y="3663145"/>
              <a:ext cx="1106841" cy="466427"/>
              <a:chOff x="507046" y="2817700"/>
              <a:chExt cx="1257639" cy="549865"/>
            </a:xfrm>
          </p:grpSpPr>
          <p:sp>
            <p:nvSpPr>
              <p:cNvPr id="199" name="Snip Same Side Corner Rectangle 198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00" name="TextBox 199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STAT1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P42224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196" name="Group 195"/>
            <p:cNvGrpSpPr/>
            <p:nvPr/>
          </p:nvGrpSpPr>
          <p:grpSpPr>
            <a:xfrm>
              <a:off x="8194300" y="3429371"/>
              <a:ext cx="715674" cy="246220"/>
              <a:chOff x="7620676" y="5019399"/>
              <a:chExt cx="862158" cy="350482"/>
            </a:xfrm>
          </p:grpSpPr>
          <p:sp>
            <p:nvSpPr>
              <p:cNvPr id="197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98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+Y701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01" name="Group 200"/>
          <p:cNvGrpSpPr/>
          <p:nvPr/>
        </p:nvGrpSpPr>
        <p:grpSpPr>
          <a:xfrm>
            <a:off x="5696427" y="2611418"/>
            <a:ext cx="1106841" cy="700201"/>
            <a:chOff x="8002455" y="3429371"/>
            <a:chExt cx="1106841" cy="700201"/>
          </a:xfrm>
        </p:grpSpPr>
        <p:grpSp>
          <p:nvGrpSpPr>
            <p:cNvPr id="202" name="Group 201"/>
            <p:cNvGrpSpPr/>
            <p:nvPr/>
          </p:nvGrpSpPr>
          <p:grpSpPr>
            <a:xfrm>
              <a:off x="8002455" y="3663145"/>
              <a:ext cx="1106841" cy="466427"/>
              <a:chOff x="507046" y="2817700"/>
              <a:chExt cx="1257639" cy="549865"/>
            </a:xfrm>
          </p:grpSpPr>
          <p:sp>
            <p:nvSpPr>
              <p:cNvPr id="206" name="Snip Same Side Corner Rectangle 205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07" name="TextBox 206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STAT5A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P42229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03" name="Group 202"/>
            <p:cNvGrpSpPr/>
            <p:nvPr/>
          </p:nvGrpSpPr>
          <p:grpSpPr>
            <a:xfrm>
              <a:off x="8194300" y="3429371"/>
              <a:ext cx="715674" cy="246220"/>
              <a:chOff x="7620676" y="5019399"/>
              <a:chExt cx="862158" cy="350482"/>
            </a:xfrm>
          </p:grpSpPr>
          <p:sp>
            <p:nvSpPr>
              <p:cNvPr id="204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05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+Y694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208" name="Group 207"/>
          <p:cNvGrpSpPr/>
          <p:nvPr/>
        </p:nvGrpSpPr>
        <p:grpSpPr>
          <a:xfrm>
            <a:off x="4119039" y="3525491"/>
            <a:ext cx="1106841" cy="700201"/>
            <a:chOff x="8002455" y="3429371"/>
            <a:chExt cx="1106841" cy="700201"/>
          </a:xfrm>
        </p:grpSpPr>
        <p:grpSp>
          <p:nvGrpSpPr>
            <p:cNvPr id="209" name="Group 208"/>
            <p:cNvGrpSpPr/>
            <p:nvPr/>
          </p:nvGrpSpPr>
          <p:grpSpPr>
            <a:xfrm>
              <a:off x="8002455" y="3663145"/>
              <a:ext cx="1106841" cy="466427"/>
              <a:chOff x="507046" y="2817700"/>
              <a:chExt cx="1257639" cy="549865"/>
            </a:xfrm>
          </p:grpSpPr>
          <p:sp>
            <p:nvSpPr>
              <p:cNvPr id="213" name="Snip Same Side Corner Rectangle 212"/>
              <p:cNvSpPr/>
              <p:nvPr/>
            </p:nvSpPr>
            <p:spPr bwMode="auto">
              <a:xfrm>
                <a:off x="595865" y="2817700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FF8A0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14" name="TextBox 213"/>
              <p:cNvSpPr txBox="1"/>
              <p:nvPr/>
            </p:nvSpPr>
            <p:spPr>
              <a:xfrm>
                <a:off x="507046" y="2823012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STAT2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AB743D"/>
                    </a:solidFill>
                    <a:latin typeface="Arial" charset="0"/>
                  </a:rPr>
                  <a:t>P52630</a:t>
                </a:r>
                <a:endParaRPr lang="en-US" sz="1050" dirty="0">
                  <a:solidFill>
                    <a:srgbClr val="AB743D"/>
                  </a:solidFill>
                </a:endParaRPr>
              </a:p>
            </p:txBody>
          </p:sp>
        </p:grpSp>
        <p:grpSp>
          <p:nvGrpSpPr>
            <p:cNvPr id="210" name="Group 209"/>
            <p:cNvGrpSpPr/>
            <p:nvPr/>
          </p:nvGrpSpPr>
          <p:grpSpPr>
            <a:xfrm>
              <a:off x="8194300" y="3429371"/>
              <a:ext cx="715674" cy="246220"/>
              <a:chOff x="7620676" y="5019399"/>
              <a:chExt cx="862158" cy="350482"/>
            </a:xfrm>
          </p:grpSpPr>
          <p:sp>
            <p:nvSpPr>
              <p:cNvPr id="211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12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+Y690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7307231" y="2613637"/>
            <a:ext cx="1106841" cy="697982"/>
            <a:chOff x="6737485" y="4044451"/>
            <a:chExt cx="1106841" cy="697982"/>
          </a:xfrm>
        </p:grpSpPr>
        <p:grpSp>
          <p:nvGrpSpPr>
            <p:cNvPr id="215" name="Group 214"/>
            <p:cNvGrpSpPr/>
            <p:nvPr/>
          </p:nvGrpSpPr>
          <p:grpSpPr>
            <a:xfrm>
              <a:off x="6737485" y="4276006"/>
              <a:ext cx="1106841" cy="466427"/>
              <a:chOff x="507046" y="3634424"/>
              <a:chExt cx="1257639" cy="549865"/>
            </a:xfrm>
          </p:grpSpPr>
          <p:sp>
            <p:nvSpPr>
              <p:cNvPr id="216" name="Snip Same Side Corner Rectangle 215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17" name="TextBox 216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RACK1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P63244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18" name="Group 217"/>
            <p:cNvGrpSpPr/>
            <p:nvPr/>
          </p:nvGrpSpPr>
          <p:grpSpPr>
            <a:xfrm>
              <a:off x="6941397" y="4044451"/>
              <a:ext cx="715674" cy="246221"/>
              <a:chOff x="7592082" y="6000910"/>
              <a:chExt cx="862158" cy="350482"/>
            </a:xfrm>
          </p:grpSpPr>
          <p:sp>
            <p:nvSpPr>
              <p:cNvPr id="219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0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Y194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5696427" y="859618"/>
            <a:ext cx="1106841" cy="868678"/>
            <a:chOff x="6737485" y="2960657"/>
            <a:chExt cx="1106841" cy="868678"/>
          </a:xfrm>
        </p:grpSpPr>
        <p:grpSp>
          <p:nvGrpSpPr>
            <p:cNvPr id="221" name="Group 220"/>
            <p:cNvGrpSpPr/>
            <p:nvPr/>
          </p:nvGrpSpPr>
          <p:grpSpPr>
            <a:xfrm>
              <a:off x="6737485" y="3365123"/>
              <a:ext cx="1106841" cy="464212"/>
              <a:chOff x="3740102" y="2066168"/>
              <a:chExt cx="1257639" cy="547253"/>
            </a:xfrm>
          </p:grpSpPr>
          <p:sp>
            <p:nvSpPr>
              <p:cNvPr id="222" name="Rounded Rectangle 221"/>
              <p:cNvSpPr/>
              <p:nvPr/>
            </p:nvSpPr>
            <p:spPr bwMode="auto">
              <a:xfrm>
                <a:off x="3833907" y="2066168"/>
                <a:ext cx="1070029" cy="534778"/>
              </a:xfrm>
              <a:prstGeom prst="roundRect">
                <a:avLst>
                  <a:gd name="adj" fmla="val 50000"/>
                </a:avLst>
              </a:prstGeom>
              <a:solidFill>
                <a:srgbClr val="E60A00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rgbClr val="E60A00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23" name="TextBox 222"/>
              <p:cNvSpPr txBox="1"/>
              <p:nvPr/>
            </p:nvSpPr>
            <p:spPr>
              <a:xfrm>
                <a:off x="3740102" y="2068869"/>
                <a:ext cx="1257639" cy="544552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PTPN11/SHP2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2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Q06124</a:t>
                </a:r>
                <a:endParaRPr lang="en-US" sz="1050" dirty="0">
                  <a:solidFill>
                    <a:schemeClr val="accent2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24" name="Group 223"/>
            <p:cNvGrpSpPr/>
            <p:nvPr/>
          </p:nvGrpSpPr>
          <p:grpSpPr>
            <a:xfrm>
              <a:off x="6937337" y="3121485"/>
              <a:ext cx="715674" cy="246221"/>
              <a:chOff x="7592082" y="6000910"/>
              <a:chExt cx="862158" cy="350482"/>
            </a:xfrm>
          </p:grpSpPr>
          <p:sp>
            <p:nvSpPr>
              <p:cNvPr id="225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6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Y327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27" name="Group 226"/>
            <p:cNvGrpSpPr/>
            <p:nvPr/>
          </p:nvGrpSpPr>
          <p:grpSpPr>
            <a:xfrm>
              <a:off x="6935297" y="2960657"/>
              <a:ext cx="715674" cy="246221"/>
              <a:chOff x="7592082" y="6000910"/>
              <a:chExt cx="862158" cy="350482"/>
            </a:xfrm>
          </p:grpSpPr>
          <p:sp>
            <p:nvSpPr>
              <p:cNvPr id="228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29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Y304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" name="Group 7"/>
          <p:cNvGrpSpPr/>
          <p:nvPr/>
        </p:nvGrpSpPr>
        <p:grpSpPr>
          <a:xfrm>
            <a:off x="5657181" y="1891230"/>
            <a:ext cx="1185333" cy="683489"/>
            <a:chOff x="6654799" y="2002946"/>
            <a:chExt cx="1185333" cy="683489"/>
          </a:xfrm>
        </p:grpSpPr>
        <p:grpSp>
          <p:nvGrpSpPr>
            <p:cNvPr id="230" name="Group 229"/>
            <p:cNvGrpSpPr/>
            <p:nvPr/>
          </p:nvGrpSpPr>
          <p:grpSpPr>
            <a:xfrm>
              <a:off x="6654799" y="2232849"/>
              <a:ext cx="1185333" cy="453586"/>
              <a:chOff x="442225" y="1139280"/>
              <a:chExt cx="1346825" cy="534726"/>
            </a:xfrm>
          </p:grpSpPr>
          <p:sp>
            <p:nvSpPr>
              <p:cNvPr id="231" name="Rounded Rectangle 230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442225" y="1139280"/>
                <a:ext cx="1346825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ASK1/MAP3K5</a:t>
                </a:r>
                <a:endParaRPr lang="en-US" sz="10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Q99683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33" name="Group 232"/>
            <p:cNvGrpSpPr/>
            <p:nvPr/>
          </p:nvGrpSpPr>
          <p:grpSpPr>
            <a:xfrm>
              <a:off x="6894657" y="2002946"/>
              <a:ext cx="715674" cy="246221"/>
              <a:chOff x="7592082" y="6000910"/>
              <a:chExt cx="862158" cy="350482"/>
            </a:xfrm>
          </p:grpSpPr>
          <p:sp>
            <p:nvSpPr>
              <p:cNvPr id="23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3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Y798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9" name="Group 8"/>
          <p:cNvGrpSpPr/>
          <p:nvPr/>
        </p:nvGrpSpPr>
        <p:grpSpPr>
          <a:xfrm>
            <a:off x="7307231" y="3362125"/>
            <a:ext cx="1106841" cy="863567"/>
            <a:chOff x="6626723" y="1028967"/>
            <a:chExt cx="1106841" cy="863567"/>
          </a:xfrm>
        </p:grpSpPr>
        <p:grpSp>
          <p:nvGrpSpPr>
            <p:cNvPr id="237" name="Group 236"/>
            <p:cNvGrpSpPr/>
            <p:nvPr/>
          </p:nvGrpSpPr>
          <p:grpSpPr>
            <a:xfrm>
              <a:off x="6626723" y="1426107"/>
              <a:ext cx="1106841" cy="466427"/>
              <a:chOff x="507046" y="3634424"/>
              <a:chExt cx="1257639" cy="549865"/>
            </a:xfrm>
          </p:grpSpPr>
          <p:sp>
            <p:nvSpPr>
              <p:cNvPr id="238" name="Snip Same Side Corner Rectangle 237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239" name="TextBox 238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SH2-Bb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Q9NRF2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240" name="Group 239"/>
            <p:cNvGrpSpPr/>
            <p:nvPr/>
          </p:nvGrpSpPr>
          <p:grpSpPr>
            <a:xfrm>
              <a:off x="6836255" y="1200206"/>
              <a:ext cx="715674" cy="246221"/>
              <a:chOff x="7592082" y="6000910"/>
              <a:chExt cx="862158" cy="350482"/>
            </a:xfrm>
          </p:grpSpPr>
          <p:sp>
            <p:nvSpPr>
              <p:cNvPr id="241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42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00910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Y494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43" name="Group 242"/>
            <p:cNvGrpSpPr/>
            <p:nvPr/>
          </p:nvGrpSpPr>
          <p:grpSpPr>
            <a:xfrm>
              <a:off x="6832878" y="1028967"/>
              <a:ext cx="715674" cy="246221"/>
              <a:chOff x="7592082" y="6015372"/>
              <a:chExt cx="862158" cy="350482"/>
            </a:xfrm>
          </p:grpSpPr>
          <p:sp>
            <p:nvSpPr>
              <p:cNvPr id="244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245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1537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Y439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cxnSp>
        <p:nvCxnSpPr>
          <p:cNvPr id="13" name="Elbow Connector 12"/>
          <p:cNvCxnSpPr>
            <a:stCxn id="118" idx="3"/>
          </p:cNvCxnSpPr>
          <p:nvPr/>
        </p:nvCxnSpPr>
        <p:spPr bwMode="auto">
          <a:xfrm>
            <a:off x="3400632" y="2896767"/>
            <a:ext cx="541448" cy="2244193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" name="Elbow Connector 16"/>
          <p:cNvCxnSpPr/>
          <p:nvPr/>
        </p:nvCxnSpPr>
        <p:spPr bwMode="auto">
          <a:xfrm rot="5400000" flipH="1" flipV="1">
            <a:off x="3147483" y="2842683"/>
            <a:ext cx="3092875" cy="1503680"/>
          </a:xfrm>
          <a:prstGeom prst="bentConnector3">
            <a:avLst>
              <a:gd name="adj1" fmla="val -26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2" name="Elbow Connector 21"/>
          <p:cNvCxnSpPr/>
          <p:nvPr/>
        </p:nvCxnSpPr>
        <p:spPr bwMode="auto">
          <a:xfrm rot="16200000" flipH="1">
            <a:off x="2505970" y="3903188"/>
            <a:ext cx="2284833" cy="434549"/>
          </a:xfrm>
          <a:prstGeom prst="bentConnector3">
            <a:avLst>
              <a:gd name="adj1" fmla="val -248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Elbow Connector 25"/>
          <p:cNvCxnSpPr/>
          <p:nvPr/>
        </p:nvCxnSpPr>
        <p:spPr bwMode="auto">
          <a:xfrm flipV="1">
            <a:off x="3865664" y="4399280"/>
            <a:ext cx="1702016" cy="853440"/>
          </a:xfrm>
          <a:prstGeom prst="bentConnector3">
            <a:avLst>
              <a:gd name="adj1" fmla="val 97755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2" name="Straight Arrow Connector 251"/>
          <p:cNvCxnSpPr/>
          <p:nvPr/>
        </p:nvCxnSpPr>
        <p:spPr bwMode="auto">
          <a:xfrm>
            <a:off x="5542034" y="4399280"/>
            <a:ext cx="42448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3" name="Straight Arrow Connector 252"/>
          <p:cNvCxnSpPr/>
          <p:nvPr/>
        </p:nvCxnSpPr>
        <p:spPr bwMode="auto">
          <a:xfrm>
            <a:off x="5445761" y="3663145"/>
            <a:ext cx="5207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4" name="Straight Arrow Connector 253"/>
          <p:cNvCxnSpPr/>
          <p:nvPr/>
        </p:nvCxnSpPr>
        <p:spPr bwMode="auto">
          <a:xfrm>
            <a:off x="5462748" y="2730390"/>
            <a:ext cx="52075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5" name="Straight Arrow Connector 254"/>
          <p:cNvCxnSpPr/>
          <p:nvPr/>
        </p:nvCxnSpPr>
        <p:spPr bwMode="auto">
          <a:xfrm flipH="1">
            <a:off x="4892503" y="2037925"/>
            <a:ext cx="5702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6" name="Straight Arrow Connector 255"/>
          <p:cNvCxnSpPr/>
          <p:nvPr/>
        </p:nvCxnSpPr>
        <p:spPr bwMode="auto">
          <a:xfrm flipH="1">
            <a:off x="4913883" y="2730390"/>
            <a:ext cx="5702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7" name="Straight Arrow Connector 256"/>
          <p:cNvCxnSpPr/>
          <p:nvPr/>
        </p:nvCxnSpPr>
        <p:spPr bwMode="auto">
          <a:xfrm flipH="1">
            <a:off x="4905352" y="3662287"/>
            <a:ext cx="5702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8" name="Straight Arrow Connector 257"/>
          <p:cNvCxnSpPr/>
          <p:nvPr/>
        </p:nvCxnSpPr>
        <p:spPr bwMode="auto">
          <a:xfrm flipH="1">
            <a:off x="4921977" y="4393807"/>
            <a:ext cx="54077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54" name="Elbow Connector 53"/>
          <p:cNvCxnSpPr/>
          <p:nvPr/>
        </p:nvCxnSpPr>
        <p:spPr bwMode="auto">
          <a:xfrm rot="5400000" flipH="1" flipV="1">
            <a:off x="3265230" y="1487233"/>
            <a:ext cx="4323715" cy="3308866"/>
          </a:xfrm>
          <a:prstGeom prst="bentConnector3">
            <a:avLst>
              <a:gd name="adj1" fmla="val -521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0" name="Straight Connector 269"/>
          <p:cNvCxnSpPr/>
          <p:nvPr/>
        </p:nvCxnSpPr>
        <p:spPr bwMode="auto">
          <a:xfrm>
            <a:off x="3772653" y="2818360"/>
            <a:ext cx="0" cy="24851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3" name="Straight Arrow Connector 272"/>
          <p:cNvCxnSpPr/>
          <p:nvPr/>
        </p:nvCxnSpPr>
        <p:spPr bwMode="auto">
          <a:xfrm flipH="1">
            <a:off x="6517921" y="979808"/>
            <a:ext cx="5702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4" name="Straight Arrow Connector 273"/>
          <p:cNvCxnSpPr/>
          <p:nvPr/>
        </p:nvCxnSpPr>
        <p:spPr bwMode="auto">
          <a:xfrm flipH="1">
            <a:off x="6512711" y="1136656"/>
            <a:ext cx="5702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5" name="Straight Arrow Connector 274"/>
          <p:cNvCxnSpPr/>
          <p:nvPr/>
        </p:nvCxnSpPr>
        <p:spPr bwMode="auto">
          <a:xfrm flipH="1">
            <a:off x="6507761" y="2027765"/>
            <a:ext cx="5702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6" name="Straight Arrow Connector 275"/>
          <p:cNvCxnSpPr/>
          <p:nvPr/>
        </p:nvCxnSpPr>
        <p:spPr bwMode="auto">
          <a:xfrm flipH="1">
            <a:off x="6497056" y="3500936"/>
            <a:ext cx="570245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77" name="Straight Arrow Connector 276"/>
          <p:cNvCxnSpPr/>
          <p:nvPr/>
        </p:nvCxnSpPr>
        <p:spPr bwMode="auto">
          <a:xfrm>
            <a:off x="7081521" y="2748650"/>
            <a:ext cx="5438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0" name="Straight Arrow Connector 279"/>
          <p:cNvCxnSpPr/>
          <p:nvPr/>
        </p:nvCxnSpPr>
        <p:spPr bwMode="auto">
          <a:xfrm>
            <a:off x="7083712" y="3500936"/>
            <a:ext cx="5438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81" name="Straight Arrow Connector 280"/>
          <p:cNvCxnSpPr/>
          <p:nvPr/>
        </p:nvCxnSpPr>
        <p:spPr bwMode="auto">
          <a:xfrm>
            <a:off x="7083712" y="3663496"/>
            <a:ext cx="54382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2645</TotalTime>
  <Words>90</Words>
  <Application>Microsoft Macintosh PowerPoint</Application>
  <PresentationFormat>On-screen Show (4:3)</PresentationFormat>
  <Paragraphs>67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103</cp:revision>
  <dcterms:created xsi:type="dcterms:W3CDTF">2014-02-16T01:31:59Z</dcterms:created>
  <dcterms:modified xsi:type="dcterms:W3CDTF">2016-03-15T21:56:49Z</dcterms:modified>
</cp:coreProperties>
</file>