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</p:sldIdLst>
  <p:sldSz cx="18003838" cy="13679488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48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905210" algn="l" rtl="0" eaLnBrk="0" fontAlgn="base" hangingPunct="0">
      <a:spcBef>
        <a:spcPct val="0"/>
      </a:spcBef>
      <a:spcAft>
        <a:spcPct val="0"/>
      </a:spcAft>
      <a:defRPr sz="48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2pPr>
    <a:lvl3pPr marL="1810421" algn="l" rtl="0" eaLnBrk="0" fontAlgn="base" hangingPunct="0">
      <a:spcBef>
        <a:spcPct val="0"/>
      </a:spcBef>
      <a:spcAft>
        <a:spcPct val="0"/>
      </a:spcAft>
      <a:defRPr sz="48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3pPr>
    <a:lvl4pPr marL="2715631" algn="l" rtl="0" eaLnBrk="0" fontAlgn="base" hangingPunct="0">
      <a:spcBef>
        <a:spcPct val="0"/>
      </a:spcBef>
      <a:spcAft>
        <a:spcPct val="0"/>
      </a:spcAft>
      <a:defRPr sz="48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4pPr>
    <a:lvl5pPr marL="3620841" algn="l" rtl="0" eaLnBrk="0" fontAlgn="base" hangingPunct="0">
      <a:spcBef>
        <a:spcPct val="0"/>
      </a:spcBef>
      <a:spcAft>
        <a:spcPct val="0"/>
      </a:spcAft>
      <a:defRPr sz="48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5pPr>
    <a:lvl6pPr marL="4526051" algn="l" defTabSz="905210" rtl="0" eaLnBrk="1" latinLnBrk="0" hangingPunct="1">
      <a:defRPr sz="48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6pPr>
    <a:lvl7pPr marL="5431262" algn="l" defTabSz="905210" rtl="0" eaLnBrk="1" latinLnBrk="0" hangingPunct="1">
      <a:defRPr sz="48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7pPr>
    <a:lvl8pPr marL="6336472" algn="l" defTabSz="905210" rtl="0" eaLnBrk="1" latinLnBrk="0" hangingPunct="1">
      <a:defRPr sz="48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8pPr>
    <a:lvl9pPr marL="7241682" algn="l" defTabSz="905210" rtl="0" eaLnBrk="1" latinLnBrk="0" hangingPunct="1">
      <a:defRPr sz="48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B1783F"/>
    <a:srgbClr val="969600"/>
    <a:srgbClr val="AB743D"/>
    <a:srgbClr val="00C100"/>
    <a:srgbClr val="8EB8D8"/>
    <a:srgbClr val="FFF777"/>
    <a:srgbClr val="90B1D0"/>
    <a:srgbClr val="00AD00"/>
    <a:srgbClr val="A5ADCB"/>
    <a:srgbClr val="7298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7917" autoAdjust="0"/>
  </p:normalViewPr>
  <p:slideViewPr>
    <p:cSldViewPr snapToGrid="0" snapToObjects="1">
      <p:cViewPr>
        <p:scale>
          <a:sx n="75" d="100"/>
          <a:sy n="75" d="100"/>
        </p:scale>
        <p:origin x="-1344" y="-104"/>
      </p:cViewPr>
      <p:guideLst>
        <p:guide orient="horz" pos="4309"/>
        <p:guide pos="567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0288" y="4249508"/>
            <a:ext cx="15303262" cy="2932224"/>
          </a:xfrm>
          <a:prstGeom prst="rect">
            <a:avLst/>
          </a:prstGeom>
        </p:spPr>
        <p:txBody>
          <a:bodyPr vert="horz" lIns="181042" tIns="90521" rIns="181042" bIns="90521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00576" y="7751710"/>
            <a:ext cx="12602687" cy="3495869"/>
          </a:xfrm>
          <a:prstGeom prst="rect">
            <a:avLst/>
          </a:prstGeom>
        </p:spPr>
        <p:txBody>
          <a:bodyPr vert="horz" lIns="181042" tIns="90521" rIns="181042" bIns="90521"/>
          <a:lstStyle>
            <a:lvl1pPr marL="0" indent="0" algn="ctr">
              <a:buNone/>
              <a:defRPr/>
            </a:lvl1pPr>
            <a:lvl2pPr marL="905210" indent="0" algn="ctr">
              <a:buNone/>
              <a:defRPr/>
            </a:lvl2pPr>
            <a:lvl3pPr marL="1810421" indent="0" algn="ctr">
              <a:buNone/>
              <a:defRPr/>
            </a:lvl3pPr>
            <a:lvl4pPr marL="2715631" indent="0" algn="ctr">
              <a:buNone/>
              <a:defRPr/>
            </a:lvl4pPr>
            <a:lvl5pPr marL="3620841" indent="0" algn="ctr">
              <a:buNone/>
              <a:defRPr/>
            </a:lvl5pPr>
            <a:lvl6pPr marL="4526051" indent="0" algn="ctr">
              <a:buNone/>
              <a:defRPr/>
            </a:lvl6pPr>
            <a:lvl7pPr marL="5431262" indent="0" algn="ctr">
              <a:buNone/>
              <a:defRPr/>
            </a:lvl7pPr>
            <a:lvl8pPr marL="6336472" indent="0" algn="ctr">
              <a:buNone/>
              <a:defRPr/>
            </a:lvl8pPr>
            <a:lvl9pPr marL="7241682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134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92" y="547814"/>
            <a:ext cx="16203454" cy="2279915"/>
          </a:xfrm>
          <a:prstGeom prst="rect">
            <a:avLst/>
          </a:prstGeom>
        </p:spPr>
        <p:txBody>
          <a:bodyPr vert="horz" lIns="181042" tIns="90521" rIns="181042" bIns="90521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00192" y="3191881"/>
            <a:ext cx="16203454" cy="9027830"/>
          </a:xfrm>
          <a:prstGeom prst="rect">
            <a:avLst/>
          </a:prstGeom>
        </p:spPr>
        <p:txBody>
          <a:bodyPr vert="eaVert" lIns="181042" tIns="90521" rIns="181042" bIns="90521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478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052782" y="547815"/>
            <a:ext cx="4050864" cy="11671896"/>
          </a:xfrm>
          <a:prstGeom prst="rect">
            <a:avLst/>
          </a:prstGeom>
        </p:spPr>
        <p:txBody>
          <a:bodyPr vert="eaVert" lIns="181042" tIns="90521" rIns="181042" bIns="90521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00192" y="547815"/>
            <a:ext cx="11852527" cy="11671896"/>
          </a:xfrm>
          <a:prstGeom prst="rect">
            <a:avLst/>
          </a:prstGeom>
        </p:spPr>
        <p:txBody>
          <a:bodyPr vert="eaVert" lIns="181042" tIns="90521" rIns="181042" bIns="90521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524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92" y="547814"/>
            <a:ext cx="16203454" cy="2279915"/>
          </a:xfrm>
          <a:prstGeom prst="rect">
            <a:avLst/>
          </a:prstGeom>
        </p:spPr>
        <p:txBody>
          <a:bodyPr vert="horz" lIns="181042" tIns="90521" rIns="181042" bIns="90521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192" y="3191881"/>
            <a:ext cx="16203454" cy="9027830"/>
          </a:xfrm>
          <a:prstGeom prst="rect">
            <a:avLst/>
          </a:prstGeom>
        </p:spPr>
        <p:txBody>
          <a:bodyPr vert="horz" lIns="181042" tIns="90521" rIns="181042" bIns="90521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048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2179" y="8790339"/>
            <a:ext cx="15303262" cy="2716898"/>
          </a:xfrm>
          <a:prstGeom prst="rect">
            <a:avLst/>
          </a:prstGeom>
        </p:spPr>
        <p:txBody>
          <a:bodyPr vert="horz" lIns="181042" tIns="90521" rIns="181042" bIns="90521" anchor="t"/>
          <a:lstStyle>
            <a:lvl1pPr algn="l">
              <a:defRPr sz="79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22179" y="5797952"/>
            <a:ext cx="15303262" cy="2992387"/>
          </a:xfrm>
          <a:prstGeom prst="rect">
            <a:avLst/>
          </a:prstGeom>
        </p:spPr>
        <p:txBody>
          <a:bodyPr vert="horz" lIns="181042" tIns="90521" rIns="181042" bIns="90521" anchor="b"/>
          <a:lstStyle>
            <a:lvl1pPr marL="0" indent="0">
              <a:buNone/>
              <a:defRPr sz="4000"/>
            </a:lvl1pPr>
            <a:lvl2pPr marL="905210" indent="0">
              <a:buNone/>
              <a:defRPr sz="3600"/>
            </a:lvl2pPr>
            <a:lvl3pPr marL="1810421" indent="0">
              <a:buNone/>
              <a:defRPr sz="3200"/>
            </a:lvl3pPr>
            <a:lvl4pPr marL="2715631" indent="0">
              <a:buNone/>
              <a:defRPr sz="2800"/>
            </a:lvl4pPr>
            <a:lvl5pPr marL="3620841" indent="0">
              <a:buNone/>
              <a:defRPr sz="2800"/>
            </a:lvl5pPr>
            <a:lvl6pPr marL="4526051" indent="0">
              <a:buNone/>
              <a:defRPr sz="2800"/>
            </a:lvl6pPr>
            <a:lvl7pPr marL="5431262" indent="0">
              <a:buNone/>
              <a:defRPr sz="2800"/>
            </a:lvl7pPr>
            <a:lvl8pPr marL="6336472" indent="0">
              <a:buNone/>
              <a:defRPr sz="2800"/>
            </a:lvl8pPr>
            <a:lvl9pPr marL="7241682" indent="0">
              <a:buNone/>
              <a:defRPr sz="28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64741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92" y="547814"/>
            <a:ext cx="16203454" cy="2279915"/>
          </a:xfrm>
          <a:prstGeom prst="rect">
            <a:avLst/>
          </a:prstGeom>
        </p:spPr>
        <p:txBody>
          <a:bodyPr vert="horz" lIns="181042" tIns="90521" rIns="181042" bIns="90521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92" y="3191881"/>
            <a:ext cx="7951695" cy="9027830"/>
          </a:xfrm>
          <a:prstGeom prst="rect">
            <a:avLst/>
          </a:prstGeom>
        </p:spPr>
        <p:txBody>
          <a:bodyPr vert="horz" lIns="181042" tIns="90521" rIns="181042" bIns="90521"/>
          <a:lstStyle>
            <a:lvl1pPr>
              <a:defRPr sz="5500"/>
            </a:lvl1pPr>
            <a:lvl2pPr>
              <a:defRPr sz="4800"/>
            </a:lvl2pPr>
            <a:lvl3pPr>
              <a:defRPr sz="40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51951" y="3191881"/>
            <a:ext cx="7951695" cy="9027830"/>
          </a:xfrm>
          <a:prstGeom prst="rect">
            <a:avLst/>
          </a:prstGeom>
        </p:spPr>
        <p:txBody>
          <a:bodyPr vert="horz" lIns="181042" tIns="90521" rIns="181042" bIns="90521"/>
          <a:lstStyle>
            <a:lvl1pPr>
              <a:defRPr sz="5500"/>
            </a:lvl1pPr>
            <a:lvl2pPr>
              <a:defRPr sz="4800"/>
            </a:lvl2pPr>
            <a:lvl3pPr>
              <a:defRPr sz="40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370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92" y="547814"/>
            <a:ext cx="16203454" cy="2279915"/>
          </a:xfrm>
          <a:prstGeom prst="rect">
            <a:avLst/>
          </a:prstGeom>
        </p:spPr>
        <p:txBody>
          <a:bodyPr vert="horz" lIns="181042" tIns="90521" rIns="181042" bIns="90521"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92" y="3062053"/>
            <a:ext cx="7954822" cy="1276118"/>
          </a:xfrm>
          <a:prstGeom prst="rect">
            <a:avLst/>
          </a:prstGeom>
        </p:spPr>
        <p:txBody>
          <a:bodyPr vert="horz" lIns="181042" tIns="90521" rIns="181042" bIns="90521" anchor="b"/>
          <a:lstStyle>
            <a:lvl1pPr marL="0" indent="0">
              <a:buNone/>
              <a:defRPr sz="4800" b="1"/>
            </a:lvl1pPr>
            <a:lvl2pPr marL="905210" indent="0">
              <a:buNone/>
              <a:defRPr sz="4000" b="1"/>
            </a:lvl2pPr>
            <a:lvl3pPr marL="1810421" indent="0">
              <a:buNone/>
              <a:defRPr sz="3600" b="1"/>
            </a:lvl3pPr>
            <a:lvl4pPr marL="2715631" indent="0">
              <a:buNone/>
              <a:defRPr sz="3200" b="1"/>
            </a:lvl4pPr>
            <a:lvl5pPr marL="3620841" indent="0">
              <a:buNone/>
              <a:defRPr sz="3200" b="1"/>
            </a:lvl5pPr>
            <a:lvl6pPr marL="4526051" indent="0">
              <a:buNone/>
              <a:defRPr sz="3200" b="1"/>
            </a:lvl6pPr>
            <a:lvl7pPr marL="5431262" indent="0">
              <a:buNone/>
              <a:defRPr sz="3200" b="1"/>
            </a:lvl7pPr>
            <a:lvl8pPr marL="6336472" indent="0">
              <a:buNone/>
              <a:defRPr sz="3200" b="1"/>
            </a:lvl8pPr>
            <a:lvl9pPr marL="7241682" indent="0">
              <a:buNone/>
              <a:defRPr sz="32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0192" y="4338171"/>
            <a:ext cx="7954822" cy="7881539"/>
          </a:xfrm>
          <a:prstGeom prst="rect">
            <a:avLst/>
          </a:prstGeom>
        </p:spPr>
        <p:txBody>
          <a:bodyPr vert="horz" lIns="181042" tIns="90521" rIns="181042" bIns="90521"/>
          <a:lstStyle>
            <a:lvl1pPr>
              <a:defRPr sz="4800"/>
            </a:lvl1pPr>
            <a:lvl2pPr>
              <a:defRPr sz="40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145701" y="3062053"/>
            <a:ext cx="7957946" cy="1276118"/>
          </a:xfrm>
          <a:prstGeom prst="rect">
            <a:avLst/>
          </a:prstGeom>
        </p:spPr>
        <p:txBody>
          <a:bodyPr vert="horz" lIns="181042" tIns="90521" rIns="181042" bIns="90521" anchor="b"/>
          <a:lstStyle>
            <a:lvl1pPr marL="0" indent="0">
              <a:buNone/>
              <a:defRPr sz="4800" b="1"/>
            </a:lvl1pPr>
            <a:lvl2pPr marL="905210" indent="0">
              <a:buNone/>
              <a:defRPr sz="4000" b="1"/>
            </a:lvl2pPr>
            <a:lvl3pPr marL="1810421" indent="0">
              <a:buNone/>
              <a:defRPr sz="3600" b="1"/>
            </a:lvl3pPr>
            <a:lvl4pPr marL="2715631" indent="0">
              <a:buNone/>
              <a:defRPr sz="3200" b="1"/>
            </a:lvl4pPr>
            <a:lvl5pPr marL="3620841" indent="0">
              <a:buNone/>
              <a:defRPr sz="3200" b="1"/>
            </a:lvl5pPr>
            <a:lvl6pPr marL="4526051" indent="0">
              <a:buNone/>
              <a:defRPr sz="3200" b="1"/>
            </a:lvl6pPr>
            <a:lvl7pPr marL="5431262" indent="0">
              <a:buNone/>
              <a:defRPr sz="3200" b="1"/>
            </a:lvl7pPr>
            <a:lvl8pPr marL="6336472" indent="0">
              <a:buNone/>
              <a:defRPr sz="3200" b="1"/>
            </a:lvl8pPr>
            <a:lvl9pPr marL="7241682" indent="0">
              <a:buNone/>
              <a:defRPr sz="32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145701" y="4338171"/>
            <a:ext cx="7957946" cy="7881539"/>
          </a:xfrm>
          <a:prstGeom prst="rect">
            <a:avLst/>
          </a:prstGeom>
        </p:spPr>
        <p:txBody>
          <a:bodyPr vert="horz" lIns="181042" tIns="90521" rIns="181042" bIns="90521"/>
          <a:lstStyle>
            <a:lvl1pPr>
              <a:defRPr sz="4800"/>
            </a:lvl1pPr>
            <a:lvl2pPr>
              <a:defRPr sz="40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41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92" y="547814"/>
            <a:ext cx="16203454" cy="2279915"/>
          </a:xfrm>
          <a:prstGeom prst="rect">
            <a:avLst/>
          </a:prstGeom>
        </p:spPr>
        <p:txBody>
          <a:bodyPr vert="horz" lIns="181042" tIns="90521" rIns="181042" bIns="90521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407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1338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93" y="544646"/>
            <a:ext cx="5923139" cy="2317913"/>
          </a:xfrm>
          <a:prstGeom prst="rect">
            <a:avLst/>
          </a:prstGeom>
        </p:spPr>
        <p:txBody>
          <a:bodyPr vert="horz" lIns="181042" tIns="90521" rIns="181042" bIns="90521" anchor="b"/>
          <a:lstStyle>
            <a:lvl1pPr algn="l">
              <a:defRPr sz="4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39000" y="544647"/>
            <a:ext cx="10064646" cy="11675064"/>
          </a:xfrm>
          <a:prstGeom prst="rect">
            <a:avLst/>
          </a:prstGeom>
        </p:spPr>
        <p:txBody>
          <a:bodyPr vert="horz" lIns="181042" tIns="90521" rIns="181042" bIns="90521"/>
          <a:lstStyle>
            <a:lvl1pPr>
              <a:defRPr sz="6300"/>
            </a:lvl1pPr>
            <a:lvl2pPr>
              <a:defRPr sz="5500"/>
            </a:lvl2pPr>
            <a:lvl3pPr>
              <a:defRPr sz="48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0193" y="2862560"/>
            <a:ext cx="5923139" cy="9357151"/>
          </a:xfrm>
          <a:prstGeom prst="rect">
            <a:avLst/>
          </a:prstGeom>
        </p:spPr>
        <p:txBody>
          <a:bodyPr vert="horz" lIns="181042" tIns="90521" rIns="181042" bIns="90521"/>
          <a:lstStyle>
            <a:lvl1pPr marL="0" indent="0">
              <a:buNone/>
              <a:defRPr sz="2800"/>
            </a:lvl1pPr>
            <a:lvl2pPr marL="905210" indent="0">
              <a:buNone/>
              <a:defRPr sz="2400"/>
            </a:lvl2pPr>
            <a:lvl3pPr marL="1810421" indent="0">
              <a:buNone/>
              <a:defRPr sz="2000"/>
            </a:lvl3pPr>
            <a:lvl4pPr marL="2715631" indent="0">
              <a:buNone/>
              <a:defRPr sz="1800"/>
            </a:lvl4pPr>
            <a:lvl5pPr marL="3620841" indent="0">
              <a:buNone/>
              <a:defRPr sz="1800"/>
            </a:lvl5pPr>
            <a:lvl6pPr marL="4526051" indent="0">
              <a:buNone/>
              <a:defRPr sz="1800"/>
            </a:lvl6pPr>
            <a:lvl7pPr marL="5431262" indent="0">
              <a:buNone/>
              <a:defRPr sz="1800"/>
            </a:lvl7pPr>
            <a:lvl8pPr marL="6336472" indent="0">
              <a:buNone/>
              <a:defRPr sz="1800"/>
            </a:lvl8pPr>
            <a:lvl9pPr marL="7241682" indent="0">
              <a:buNone/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17513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8878" y="9575641"/>
            <a:ext cx="10802303" cy="1130459"/>
          </a:xfrm>
          <a:prstGeom prst="rect">
            <a:avLst/>
          </a:prstGeom>
        </p:spPr>
        <p:txBody>
          <a:bodyPr vert="horz" lIns="181042" tIns="90521" rIns="181042" bIns="90521" anchor="b"/>
          <a:lstStyle>
            <a:lvl1pPr algn="l">
              <a:defRPr sz="4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28878" y="1222287"/>
            <a:ext cx="10802303" cy="8207693"/>
          </a:xfrm>
          <a:prstGeom prst="rect">
            <a:avLst/>
          </a:prstGeom>
        </p:spPr>
        <p:txBody>
          <a:bodyPr vert="horz" lIns="181042" tIns="90521" rIns="181042" bIns="90521"/>
          <a:lstStyle>
            <a:lvl1pPr marL="0" indent="0">
              <a:buNone/>
              <a:defRPr sz="6300"/>
            </a:lvl1pPr>
            <a:lvl2pPr marL="905210" indent="0">
              <a:buNone/>
              <a:defRPr sz="5500"/>
            </a:lvl2pPr>
            <a:lvl3pPr marL="1810421" indent="0">
              <a:buNone/>
              <a:defRPr sz="4800"/>
            </a:lvl3pPr>
            <a:lvl4pPr marL="2715631" indent="0">
              <a:buNone/>
              <a:defRPr sz="4000"/>
            </a:lvl4pPr>
            <a:lvl5pPr marL="3620841" indent="0">
              <a:buNone/>
              <a:defRPr sz="4000"/>
            </a:lvl5pPr>
            <a:lvl6pPr marL="4526051" indent="0">
              <a:buNone/>
              <a:defRPr sz="4000"/>
            </a:lvl6pPr>
            <a:lvl7pPr marL="5431262" indent="0">
              <a:buNone/>
              <a:defRPr sz="4000"/>
            </a:lvl7pPr>
            <a:lvl8pPr marL="6336472" indent="0">
              <a:buNone/>
              <a:defRPr sz="4000"/>
            </a:lvl8pPr>
            <a:lvl9pPr marL="7241682" indent="0">
              <a:buNone/>
              <a:defRPr sz="4000"/>
            </a:lvl9pPr>
          </a:lstStyle>
          <a:p>
            <a:pPr lvl="0"/>
            <a:r>
              <a:rPr lang="en-CA" noProof="0" smtClean="0"/>
              <a:t>Drag picture to placeholder or click icon to add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8878" y="10706100"/>
            <a:ext cx="10802303" cy="1605439"/>
          </a:xfrm>
          <a:prstGeom prst="rect">
            <a:avLst/>
          </a:prstGeom>
        </p:spPr>
        <p:txBody>
          <a:bodyPr vert="horz" lIns="181042" tIns="90521" rIns="181042" bIns="90521"/>
          <a:lstStyle>
            <a:lvl1pPr marL="0" indent="0">
              <a:buNone/>
              <a:defRPr sz="2800"/>
            </a:lvl1pPr>
            <a:lvl2pPr marL="905210" indent="0">
              <a:buNone/>
              <a:defRPr sz="2400"/>
            </a:lvl2pPr>
            <a:lvl3pPr marL="1810421" indent="0">
              <a:buNone/>
              <a:defRPr sz="2000"/>
            </a:lvl3pPr>
            <a:lvl4pPr marL="2715631" indent="0">
              <a:buNone/>
              <a:defRPr sz="1800"/>
            </a:lvl4pPr>
            <a:lvl5pPr marL="3620841" indent="0">
              <a:buNone/>
              <a:defRPr sz="1800"/>
            </a:lvl5pPr>
            <a:lvl6pPr marL="4526051" indent="0">
              <a:buNone/>
              <a:defRPr sz="1800"/>
            </a:lvl6pPr>
            <a:lvl7pPr marL="5431262" indent="0">
              <a:buNone/>
              <a:defRPr sz="1800"/>
            </a:lvl7pPr>
            <a:lvl8pPr marL="6336472" indent="0">
              <a:buNone/>
              <a:defRPr sz="1800"/>
            </a:lvl8pPr>
            <a:lvl9pPr marL="7241682" indent="0">
              <a:buNone/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2865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roup 91"/>
          <p:cNvGrpSpPr/>
          <p:nvPr userDrawn="1"/>
        </p:nvGrpSpPr>
        <p:grpSpPr>
          <a:xfrm>
            <a:off x="1" y="-33872"/>
            <a:ext cx="18001579" cy="13645627"/>
            <a:chOff x="2086" y="0"/>
            <a:chExt cx="9144000" cy="6827996"/>
          </a:xfrm>
        </p:grpSpPr>
        <p:sp>
          <p:nvSpPr>
            <p:cNvPr id="93" name="Rectangle 13"/>
            <p:cNvSpPr>
              <a:spLocks noChangeArrowheads="1"/>
            </p:cNvSpPr>
            <p:nvPr userDrawn="1"/>
          </p:nvSpPr>
          <p:spPr bwMode="auto">
            <a:xfrm>
              <a:off x="2086" y="0"/>
              <a:ext cx="9144000" cy="1706880"/>
            </a:xfrm>
            <a:prstGeom prst="rect">
              <a:avLst/>
            </a:prstGeom>
            <a:gradFill rotWithShape="0">
              <a:gsLst>
                <a:gs pos="0">
                  <a:srgbClr val="330066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/>
            </a:p>
          </p:txBody>
        </p:sp>
        <p:pic>
          <p:nvPicPr>
            <p:cNvPr id="94" name="Picture 17"/>
            <p:cNvPicPr>
              <a:picLocks noChangeAspect="1" noChangeArrowheads="1"/>
            </p:cNvPicPr>
            <p:nvPr userDrawn="1"/>
          </p:nvPicPr>
          <p:blipFill>
            <a:blip r:embed="rId13">
              <a:alphaModFix amt="2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80037" y="6136635"/>
              <a:ext cx="7570801" cy="6913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>
                      <a:alpha val="20000"/>
                    </a:schemeClr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pic>
        <p:pic>
          <p:nvPicPr>
            <p:cNvPr id="95" name="Picture 94"/>
            <p:cNvPicPr>
              <a:picLocks noChangeAspect="1" noChangeArrowheads="1"/>
            </p:cNvPicPr>
            <p:nvPr userDrawn="1"/>
          </p:nvPicPr>
          <p:blipFill>
            <a:blip r:embed="rId14">
              <a:lum contrast="2000"/>
              <a:alphaModFix amt="8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1588" y="6090461"/>
              <a:ext cx="1288735" cy="7373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>
                      <a:alpha val="85001"/>
                    </a:schemeClr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pic>
        <p:sp>
          <p:nvSpPr>
            <p:cNvPr id="96" name="Text Box 173"/>
            <p:cNvSpPr txBox="1">
              <a:spLocks noChangeArrowheads="1"/>
            </p:cNvSpPr>
            <p:nvPr userDrawn="1"/>
          </p:nvSpPr>
          <p:spPr bwMode="auto">
            <a:xfrm>
              <a:off x="2088503" y="6515432"/>
              <a:ext cx="4940818" cy="2002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dirty="0" err="1" smtClean="0">
                  <a:solidFill>
                    <a:schemeClr val="bg1">
                      <a:lumMod val="65000"/>
                    </a:schemeClr>
                  </a:solidFill>
                  <a:latin typeface="Arial Narrow"/>
                  <a:cs typeface="Arial Narrow"/>
                </a:rPr>
                <a:t>Kinexus</a:t>
              </a:r>
              <a:r>
                <a:rPr lang="en-US" sz="2000" dirty="0" smtClean="0">
                  <a:solidFill>
                    <a:schemeClr val="bg1">
                      <a:lumMod val="65000"/>
                    </a:schemeClr>
                  </a:solidFill>
                  <a:latin typeface="Arial Narrow"/>
                  <a:cs typeface="Arial Narrow"/>
                </a:rPr>
                <a:t> Bioinformatics Corporation © 2016</a:t>
              </a:r>
              <a:endParaRPr lang="en-US" sz="2000" dirty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endParaRPr>
            </a:p>
          </p:txBody>
        </p:sp>
        <p:grpSp>
          <p:nvGrpSpPr>
            <p:cNvPr id="97" name="Group 96"/>
            <p:cNvGrpSpPr/>
            <p:nvPr/>
          </p:nvGrpSpPr>
          <p:grpSpPr>
            <a:xfrm>
              <a:off x="1546755" y="6239477"/>
              <a:ext cx="804335" cy="191790"/>
              <a:chOff x="6274555" y="1014855"/>
              <a:chExt cx="899993" cy="223184"/>
            </a:xfrm>
          </p:grpSpPr>
          <p:sp>
            <p:nvSpPr>
              <p:cNvPr id="139" name="Rounded Rectangle 138"/>
              <p:cNvSpPr/>
              <p:nvPr/>
            </p:nvSpPr>
            <p:spPr bwMode="auto">
              <a:xfrm>
                <a:off x="6274555" y="1058039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672A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40" name="Rectangle 139"/>
              <p:cNvSpPr/>
              <p:nvPr/>
            </p:nvSpPr>
            <p:spPr>
              <a:xfrm>
                <a:off x="6274555" y="1014855"/>
                <a:ext cx="899993" cy="20908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600" b="1" dirty="0" smtClean="0">
                    <a:solidFill>
                      <a:schemeClr val="bg1"/>
                    </a:solidFill>
                    <a:latin typeface="Arial" charset="0"/>
                  </a:rPr>
                  <a:t>Tyr Kinase</a:t>
                </a:r>
                <a:endParaRPr lang="en-US" sz="1600" b="1" dirty="0">
                  <a:solidFill>
                    <a:schemeClr val="accent4">
                      <a:lumMod val="40000"/>
                      <a:lumOff val="60000"/>
                    </a:schemeClr>
                  </a:solidFill>
                </a:endParaRPr>
              </a:p>
            </p:txBody>
          </p:sp>
        </p:grpSp>
        <p:grpSp>
          <p:nvGrpSpPr>
            <p:cNvPr id="98" name="Group 97"/>
            <p:cNvGrpSpPr/>
            <p:nvPr/>
          </p:nvGrpSpPr>
          <p:grpSpPr>
            <a:xfrm>
              <a:off x="2408089" y="6240721"/>
              <a:ext cx="804335" cy="194557"/>
              <a:chOff x="6289597" y="1609397"/>
              <a:chExt cx="901369" cy="226404"/>
            </a:xfrm>
          </p:grpSpPr>
          <p:sp>
            <p:nvSpPr>
              <p:cNvPr id="137" name="Rounded Rectangle 136"/>
              <p:cNvSpPr/>
              <p:nvPr/>
            </p:nvSpPr>
            <p:spPr bwMode="auto">
              <a:xfrm>
                <a:off x="6289597" y="1655801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8" name="Rectangle 137"/>
              <p:cNvSpPr/>
              <p:nvPr/>
            </p:nvSpPr>
            <p:spPr>
              <a:xfrm>
                <a:off x="6290973" y="1609397"/>
                <a:ext cx="899993" cy="20908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600" b="1" dirty="0" err="1" smtClean="0">
                    <a:solidFill>
                      <a:schemeClr val="bg1"/>
                    </a:solidFill>
                    <a:latin typeface="Arial" charset="0"/>
                  </a:rPr>
                  <a:t>Ser</a:t>
                </a:r>
                <a:r>
                  <a:rPr lang="en-US" sz="1600" b="1" dirty="0" smtClean="0">
                    <a:solidFill>
                      <a:schemeClr val="bg1"/>
                    </a:solidFill>
                    <a:latin typeface="Arial" charset="0"/>
                  </a:rPr>
                  <a:t> Kinase</a:t>
                </a:r>
                <a:endParaRPr lang="en-US" sz="1600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99" name="Rounded Rectangle 98"/>
            <p:cNvSpPr/>
            <p:nvPr/>
          </p:nvSpPr>
          <p:spPr bwMode="auto">
            <a:xfrm>
              <a:off x="3255385" y="6282861"/>
              <a:ext cx="686666" cy="154681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1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3149055" y="6249196"/>
              <a:ext cx="878699" cy="17967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600" b="1" dirty="0" smtClean="0">
                  <a:solidFill>
                    <a:schemeClr val="bg1"/>
                  </a:solidFill>
                  <a:latin typeface="Arial" charset="0"/>
                </a:rPr>
                <a:t>Phosphatase</a:t>
              </a:r>
              <a:endParaRPr lang="en-US" sz="1600" b="1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101" name="Snip Same Side Corner Rectangle 100"/>
            <p:cNvSpPr/>
            <p:nvPr/>
          </p:nvSpPr>
          <p:spPr bwMode="auto">
            <a:xfrm>
              <a:off x="3990732" y="6280617"/>
              <a:ext cx="720000" cy="154681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3902652" y="6240723"/>
              <a:ext cx="846293" cy="179673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600" b="1" dirty="0" smtClean="0">
                  <a:solidFill>
                    <a:srgbClr val="AB743D"/>
                  </a:solidFill>
                  <a:latin typeface="Arial" charset="0"/>
                </a:rPr>
                <a:t>Transcription</a:t>
              </a:r>
            </a:p>
          </p:txBody>
        </p:sp>
        <p:grpSp>
          <p:nvGrpSpPr>
            <p:cNvPr id="103" name="Group 102"/>
            <p:cNvGrpSpPr/>
            <p:nvPr/>
          </p:nvGrpSpPr>
          <p:grpSpPr>
            <a:xfrm>
              <a:off x="5613830" y="6249190"/>
              <a:ext cx="804335" cy="186101"/>
              <a:chOff x="6297896" y="3957075"/>
              <a:chExt cx="908811" cy="216564"/>
            </a:xfrm>
          </p:grpSpPr>
          <p:sp>
            <p:nvSpPr>
              <p:cNvPr id="135" name="Snip Same Side Corner Rectangle 134"/>
              <p:cNvSpPr/>
              <p:nvPr/>
            </p:nvSpPr>
            <p:spPr bwMode="auto">
              <a:xfrm>
                <a:off x="6306714" y="399363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02B61A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6" name="TextBox 135"/>
              <p:cNvSpPr txBox="1"/>
              <p:nvPr/>
            </p:nvSpPr>
            <p:spPr>
              <a:xfrm>
                <a:off x="6297896" y="3957075"/>
                <a:ext cx="899993" cy="209084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600" b="1" dirty="0" smtClean="0">
                    <a:solidFill>
                      <a:schemeClr val="bg1"/>
                    </a:solidFill>
                    <a:latin typeface="Arial" charset="0"/>
                  </a:rPr>
                  <a:t>Metabolic</a:t>
                </a:r>
              </a:p>
            </p:txBody>
          </p:sp>
        </p:grpSp>
        <p:grpSp>
          <p:nvGrpSpPr>
            <p:cNvPr id="104" name="Group 103"/>
            <p:cNvGrpSpPr/>
            <p:nvPr/>
          </p:nvGrpSpPr>
          <p:grpSpPr>
            <a:xfrm>
              <a:off x="6485824" y="6256430"/>
              <a:ext cx="804335" cy="187468"/>
              <a:chOff x="6323832" y="4546695"/>
              <a:chExt cx="904815" cy="218154"/>
            </a:xfrm>
          </p:grpSpPr>
          <p:sp>
            <p:nvSpPr>
              <p:cNvPr id="133" name="Snip Same Side Corner Rectangle 132"/>
              <p:cNvSpPr/>
              <p:nvPr/>
            </p:nvSpPr>
            <p:spPr bwMode="auto">
              <a:xfrm>
                <a:off x="6323832" y="458484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BDB70C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4" name="TextBox 133"/>
              <p:cNvSpPr txBox="1"/>
              <p:nvPr/>
            </p:nvSpPr>
            <p:spPr>
              <a:xfrm>
                <a:off x="6328655" y="4546695"/>
                <a:ext cx="899992" cy="209083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6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charset="0"/>
                  </a:rPr>
                  <a:t>Structural</a:t>
                </a:r>
              </a:p>
            </p:txBody>
          </p:sp>
        </p:grpSp>
        <p:grpSp>
          <p:nvGrpSpPr>
            <p:cNvPr id="105" name="Group 104"/>
            <p:cNvGrpSpPr/>
            <p:nvPr/>
          </p:nvGrpSpPr>
          <p:grpSpPr>
            <a:xfrm>
              <a:off x="7283295" y="6240719"/>
              <a:ext cx="804335" cy="185980"/>
              <a:chOff x="6275014" y="5137740"/>
              <a:chExt cx="988811" cy="216423"/>
            </a:xfrm>
          </p:grpSpPr>
          <p:sp>
            <p:nvSpPr>
              <p:cNvPr id="131" name="Snip Same Side Corner Rectangle 130"/>
              <p:cNvSpPr/>
              <p:nvPr/>
            </p:nvSpPr>
            <p:spPr bwMode="auto">
              <a:xfrm>
                <a:off x="6323832" y="5174163"/>
                <a:ext cx="899993" cy="180000"/>
              </a:xfrm>
              <a:prstGeom prst="snip2SameRect">
                <a:avLst>
                  <a:gd name="adj1" fmla="val 50000"/>
                  <a:gd name="adj2" fmla="val 48148"/>
                </a:avLst>
              </a:prstGeom>
              <a:solidFill>
                <a:srgbClr val="737373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2" name="TextBox 131"/>
              <p:cNvSpPr txBox="1"/>
              <p:nvPr/>
            </p:nvSpPr>
            <p:spPr>
              <a:xfrm>
                <a:off x="6275014" y="5137740"/>
                <a:ext cx="988811" cy="209083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600" b="1" dirty="0" smtClean="0">
                    <a:solidFill>
                      <a:schemeClr val="bg1"/>
                    </a:solidFill>
                    <a:latin typeface="Arial" charset="0"/>
                  </a:rPr>
                  <a:t>Unclassified</a:t>
                </a:r>
              </a:p>
            </p:txBody>
          </p:sp>
        </p:grpSp>
        <p:grpSp>
          <p:nvGrpSpPr>
            <p:cNvPr id="106" name="Group 105"/>
            <p:cNvGrpSpPr/>
            <p:nvPr/>
          </p:nvGrpSpPr>
          <p:grpSpPr>
            <a:xfrm>
              <a:off x="4765766" y="6241968"/>
              <a:ext cx="795735" cy="184735"/>
              <a:chOff x="6293641" y="3367455"/>
              <a:chExt cx="906607" cy="214974"/>
            </a:xfrm>
          </p:grpSpPr>
          <p:sp>
            <p:nvSpPr>
              <p:cNvPr id="129" name="Snip Same Side Corner Rectangle 128"/>
              <p:cNvSpPr/>
              <p:nvPr/>
            </p:nvSpPr>
            <p:spPr bwMode="auto">
              <a:xfrm>
                <a:off x="6293641" y="340242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0" name="TextBox 129"/>
              <p:cNvSpPr txBox="1"/>
              <p:nvPr/>
            </p:nvSpPr>
            <p:spPr>
              <a:xfrm>
                <a:off x="6300255" y="3367455"/>
                <a:ext cx="899993" cy="209083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600" b="1" dirty="0" smtClean="0">
                    <a:solidFill>
                      <a:schemeClr val="bg1"/>
                    </a:solidFill>
                    <a:latin typeface="Arial" charset="0"/>
                  </a:rPr>
                  <a:t>Regulatory</a:t>
                </a:r>
              </a:p>
            </p:txBody>
          </p:sp>
        </p:grpSp>
        <p:grpSp>
          <p:nvGrpSpPr>
            <p:cNvPr id="107" name="Group 106"/>
            <p:cNvGrpSpPr/>
            <p:nvPr userDrawn="1"/>
          </p:nvGrpSpPr>
          <p:grpSpPr>
            <a:xfrm>
              <a:off x="2216968" y="5683715"/>
              <a:ext cx="706731" cy="390546"/>
              <a:chOff x="2221039" y="5682356"/>
              <a:chExt cx="706731" cy="390546"/>
            </a:xfrm>
          </p:grpSpPr>
          <p:cxnSp>
            <p:nvCxnSpPr>
              <p:cNvPr id="127" name="Elbow Connector 126"/>
              <p:cNvCxnSpPr/>
              <p:nvPr/>
            </p:nvCxnSpPr>
            <p:spPr bwMode="auto">
              <a:xfrm>
                <a:off x="2333440" y="6072901"/>
                <a:ext cx="478959" cy="1"/>
              </a:xfrm>
              <a:prstGeom prst="bentConnector3">
                <a:avLst/>
              </a:prstGeom>
              <a:ln w="19050" cmpd="sng">
                <a:solidFill>
                  <a:srgbClr val="00C100"/>
                </a:solidFill>
                <a:headEnd type="none" w="med" len="med"/>
                <a:tailEnd type="arrow"/>
              </a:ln>
              <a:extLst/>
            </p:spPr>
            <p:style>
              <a:lnRef idx="3">
                <a:schemeClr val="accent5"/>
              </a:lnRef>
              <a:fillRef idx="0">
                <a:schemeClr val="accent5"/>
              </a:fillRef>
              <a:effectRef idx="2">
                <a:schemeClr val="accent5"/>
              </a:effectRef>
              <a:fontRef idx="minor">
                <a:schemeClr val="tx1"/>
              </a:fontRef>
            </p:style>
          </p:cxnSp>
          <p:sp>
            <p:nvSpPr>
              <p:cNvPr id="128" name="TextBox 127"/>
              <p:cNvSpPr txBox="1"/>
              <p:nvPr/>
            </p:nvSpPr>
            <p:spPr>
              <a:xfrm>
                <a:off x="2221039" y="5682356"/>
                <a:ext cx="706731" cy="27002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sz="1600" dirty="0" smtClean="0">
                    <a:solidFill>
                      <a:schemeClr val="bg1"/>
                    </a:solidFill>
                    <a:latin typeface="Arial Narrow"/>
                    <a:cs typeface="Arial Narrow"/>
                  </a:rPr>
                  <a:t>Stimulatory</a:t>
                </a:r>
              </a:p>
              <a:p>
                <a:pPr algn="ctr">
                  <a:lnSpc>
                    <a:spcPct val="90000"/>
                  </a:lnSpc>
                </a:pPr>
                <a:r>
                  <a:rPr lang="en-US" sz="1600" dirty="0" smtClean="0">
                    <a:solidFill>
                      <a:schemeClr val="bg1"/>
                    </a:solidFill>
                    <a:latin typeface="Arial Narrow"/>
                    <a:cs typeface="Arial Narrow"/>
                  </a:rPr>
                  <a:t>Phosphorylation</a:t>
                </a:r>
                <a:endParaRPr lang="en-US" sz="1600" dirty="0"/>
              </a:p>
            </p:txBody>
          </p:sp>
        </p:grpSp>
        <p:grpSp>
          <p:nvGrpSpPr>
            <p:cNvPr id="108" name="Group 107"/>
            <p:cNvGrpSpPr/>
            <p:nvPr userDrawn="1"/>
          </p:nvGrpSpPr>
          <p:grpSpPr>
            <a:xfrm>
              <a:off x="3191321" y="5683715"/>
              <a:ext cx="706731" cy="390546"/>
              <a:chOff x="3227649" y="5682356"/>
              <a:chExt cx="706731" cy="390546"/>
            </a:xfrm>
          </p:grpSpPr>
          <p:cxnSp>
            <p:nvCxnSpPr>
              <p:cNvPr id="125" name="Elbow Connector 124"/>
              <p:cNvCxnSpPr/>
              <p:nvPr/>
            </p:nvCxnSpPr>
            <p:spPr bwMode="auto">
              <a:xfrm>
                <a:off x="3353943" y="6072901"/>
                <a:ext cx="472359" cy="1"/>
              </a:xfrm>
              <a:prstGeom prst="bentConnector3">
                <a:avLst/>
              </a:prstGeom>
              <a:ln w="19050" cmpd="sng">
                <a:solidFill>
                  <a:srgbClr val="FF0000"/>
                </a:solidFill>
                <a:headEnd type="none" w="med" len="med"/>
                <a:tailEnd type="arrow"/>
              </a:ln>
              <a:extLst/>
            </p:spPr>
            <p:style>
              <a:lnRef idx="3">
                <a:schemeClr val="accent5"/>
              </a:lnRef>
              <a:fillRef idx="0">
                <a:schemeClr val="accent5"/>
              </a:fillRef>
              <a:effectRef idx="2">
                <a:schemeClr val="accent5"/>
              </a:effectRef>
              <a:fontRef idx="minor">
                <a:schemeClr val="tx1"/>
              </a:fontRef>
            </p:style>
          </p:cxnSp>
          <p:sp>
            <p:nvSpPr>
              <p:cNvPr id="126" name="TextBox 125"/>
              <p:cNvSpPr txBox="1"/>
              <p:nvPr/>
            </p:nvSpPr>
            <p:spPr>
              <a:xfrm>
                <a:off x="3227649" y="5682356"/>
                <a:ext cx="706731" cy="27002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sz="1600" dirty="0" smtClean="0">
                    <a:solidFill>
                      <a:schemeClr val="bg1"/>
                    </a:solidFill>
                    <a:latin typeface="Arial Narrow"/>
                    <a:cs typeface="Arial Narrow"/>
                  </a:rPr>
                  <a:t>Inhibitory</a:t>
                </a:r>
              </a:p>
              <a:p>
                <a:pPr algn="ctr">
                  <a:lnSpc>
                    <a:spcPct val="90000"/>
                  </a:lnSpc>
                </a:pPr>
                <a:r>
                  <a:rPr lang="en-US" sz="1600" dirty="0" smtClean="0">
                    <a:solidFill>
                      <a:schemeClr val="bg1"/>
                    </a:solidFill>
                    <a:latin typeface="Arial Narrow"/>
                    <a:cs typeface="Arial Narrow"/>
                  </a:rPr>
                  <a:t>Phosphorylation</a:t>
                </a:r>
                <a:endParaRPr lang="en-US" sz="1600" dirty="0"/>
              </a:p>
            </p:txBody>
          </p:sp>
        </p:grpSp>
        <p:grpSp>
          <p:nvGrpSpPr>
            <p:cNvPr id="109" name="Group 108"/>
            <p:cNvGrpSpPr/>
            <p:nvPr userDrawn="1"/>
          </p:nvGrpSpPr>
          <p:grpSpPr>
            <a:xfrm>
              <a:off x="4175834" y="5683715"/>
              <a:ext cx="706731" cy="390546"/>
              <a:chOff x="4010739" y="5682356"/>
              <a:chExt cx="706731" cy="390546"/>
            </a:xfrm>
          </p:grpSpPr>
          <p:cxnSp>
            <p:nvCxnSpPr>
              <p:cNvPr id="123" name="Elbow Connector 122"/>
              <p:cNvCxnSpPr/>
              <p:nvPr/>
            </p:nvCxnSpPr>
            <p:spPr bwMode="auto">
              <a:xfrm>
                <a:off x="4145326" y="6072901"/>
                <a:ext cx="479586" cy="1"/>
              </a:xfrm>
              <a:prstGeom prst="bentConnector3">
                <a:avLst/>
              </a:prstGeom>
              <a:ln w="19050" cmpd="sng">
                <a:solidFill>
                  <a:srgbClr val="8EB8D8"/>
                </a:solidFill>
                <a:headEnd type="none" w="med" len="med"/>
                <a:tailEnd type="arrow"/>
              </a:ln>
              <a:extLst/>
            </p:spPr>
            <p:style>
              <a:lnRef idx="3">
                <a:schemeClr val="accent5"/>
              </a:lnRef>
              <a:fillRef idx="0">
                <a:schemeClr val="accent5"/>
              </a:fillRef>
              <a:effectRef idx="2">
                <a:schemeClr val="accent5"/>
              </a:effectRef>
              <a:fontRef idx="minor">
                <a:schemeClr val="tx1"/>
              </a:fontRef>
            </p:style>
          </p:cxnSp>
          <p:sp>
            <p:nvSpPr>
              <p:cNvPr id="124" name="TextBox 123"/>
              <p:cNvSpPr txBox="1"/>
              <p:nvPr/>
            </p:nvSpPr>
            <p:spPr>
              <a:xfrm>
                <a:off x="4010739" y="5682356"/>
                <a:ext cx="706731" cy="27002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sz="1600" dirty="0" smtClean="0">
                    <a:solidFill>
                      <a:schemeClr val="bg1"/>
                    </a:solidFill>
                    <a:latin typeface="Arial Narrow"/>
                    <a:cs typeface="Arial Narrow"/>
                  </a:rPr>
                  <a:t>Undefined</a:t>
                </a:r>
              </a:p>
              <a:p>
                <a:pPr algn="ctr">
                  <a:lnSpc>
                    <a:spcPct val="90000"/>
                  </a:lnSpc>
                </a:pPr>
                <a:r>
                  <a:rPr lang="en-US" sz="1600" dirty="0" smtClean="0">
                    <a:solidFill>
                      <a:schemeClr val="bg1"/>
                    </a:solidFill>
                    <a:latin typeface="Arial Narrow"/>
                    <a:cs typeface="Arial Narrow"/>
                  </a:rPr>
                  <a:t>Phosphorylation</a:t>
                </a:r>
                <a:endParaRPr lang="en-US" sz="1600" dirty="0"/>
              </a:p>
            </p:txBody>
          </p:sp>
        </p:grpSp>
        <p:grpSp>
          <p:nvGrpSpPr>
            <p:cNvPr id="110" name="Group 109"/>
            <p:cNvGrpSpPr/>
            <p:nvPr userDrawn="1"/>
          </p:nvGrpSpPr>
          <p:grpSpPr>
            <a:xfrm>
              <a:off x="5923213" y="5682981"/>
              <a:ext cx="523728" cy="392014"/>
              <a:chOff x="5722723" y="5682356"/>
              <a:chExt cx="523728" cy="392014"/>
            </a:xfrm>
          </p:grpSpPr>
          <p:cxnSp>
            <p:nvCxnSpPr>
              <p:cNvPr id="121" name="Elbow Connector 120"/>
              <p:cNvCxnSpPr/>
              <p:nvPr/>
            </p:nvCxnSpPr>
            <p:spPr bwMode="auto">
              <a:xfrm>
                <a:off x="5762075" y="6071433"/>
                <a:ext cx="479586" cy="2937"/>
              </a:xfrm>
              <a:prstGeom prst="bentConnector3">
                <a:avLst/>
              </a:prstGeom>
              <a:ln w="19050" cmpd="sng">
                <a:solidFill>
                  <a:srgbClr val="00C100"/>
                </a:solidFill>
                <a:prstDash val="sysDash"/>
                <a:headEnd type="none" w="med" len="med"/>
                <a:tailEnd type="triangle"/>
              </a:ln>
              <a:extLst/>
            </p:spPr>
            <p:style>
              <a:lnRef idx="3">
                <a:schemeClr val="accent5"/>
              </a:lnRef>
              <a:fillRef idx="0">
                <a:schemeClr val="accent5"/>
              </a:fillRef>
              <a:effectRef idx="2">
                <a:schemeClr val="accent5"/>
              </a:effectRef>
              <a:fontRef idx="minor">
                <a:schemeClr val="tx1"/>
              </a:fontRef>
            </p:style>
          </p:cxnSp>
          <p:sp>
            <p:nvSpPr>
              <p:cNvPr id="122" name="TextBox 121"/>
              <p:cNvSpPr txBox="1"/>
              <p:nvPr/>
            </p:nvSpPr>
            <p:spPr>
              <a:xfrm>
                <a:off x="5722723" y="5682356"/>
                <a:ext cx="523728" cy="27002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sz="1600" dirty="0" smtClean="0">
                    <a:solidFill>
                      <a:schemeClr val="bg1"/>
                    </a:solidFill>
                    <a:latin typeface="Arial Narrow"/>
                    <a:cs typeface="Arial Narrow"/>
                  </a:rPr>
                  <a:t>Stimulatory</a:t>
                </a:r>
              </a:p>
              <a:p>
                <a:pPr algn="ctr">
                  <a:lnSpc>
                    <a:spcPct val="90000"/>
                  </a:lnSpc>
                </a:pPr>
                <a:r>
                  <a:rPr lang="en-US" sz="1600" dirty="0" smtClean="0">
                    <a:solidFill>
                      <a:schemeClr val="bg1"/>
                    </a:solidFill>
                    <a:latin typeface="Arial Narrow"/>
                    <a:cs typeface="Arial Narrow"/>
                  </a:rPr>
                  <a:t>Interaction</a:t>
                </a:r>
                <a:endParaRPr lang="en-US" sz="1600" dirty="0"/>
              </a:p>
            </p:txBody>
          </p:sp>
        </p:grpSp>
        <p:grpSp>
          <p:nvGrpSpPr>
            <p:cNvPr id="111" name="Group 110"/>
            <p:cNvGrpSpPr/>
            <p:nvPr userDrawn="1"/>
          </p:nvGrpSpPr>
          <p:grpSpPr>
            <a:xfrm>
              <a:off x="6687664" y="5683715"/>
              <a:ext cx="492939" cy="390546"/>
              <a:chOff x="6572726" y="5682356"/>
              <a:chExt cx="492939" cy="390546"/>
            </a:xfrm>
          </p:grpSpPr>
          <p:cxnSp>
            <p:nvCxnSpPr>
              <p:cNvPr id="119" name="Elbow Connector 118"/>
              <p:cNvCxnSpPr/>
              <p:nvPr/>
            </p:nvCxnSpPr>
            <p:spPr bwMode="auto">
              <a:xfrm>
                <a:off x="6621612" y="6072901"/>
                <a:ext cx="439470" cy="1"/>
              </a:xfrm>
              <a:prstGeom prst="bentConnector3">
                <a:avLst/>
              </a:prstGeom>
              <a:ln w="19050" cmpd="sng">
                <a:solidFill>
                  <a:srgbClr val="FF0000"/>
                </a:solidFill>
                <a:prstDash val="sysDash"/>
                <a:headEnd type="none" w="med" len="med"/>
                <a:tailEnd type="triangle"/>
              </a:ln>
              <a:extLst/>
            </p:spPr>
            <p:style>
              <a:lnRef idx="3">
                <a:schemeClr val="accent5"/>
              </a:lnRef>
              <a:fillRef idx="0">
                <a:schemeClr val="accent5"/>
              </a:fillRef>
              <a:effectRef idx="2">
                <a:schemeClr val="accent5"/>
              </a:effectRef>
              <a:fontRef idx="minor">
                <a:schemeClr val="tx1"/>
              </a:fontRef>
            </p:style>
          </p:cxnSp>
          <p:sp>
            <p:nvSpPr>
              <p:cNvPr id="120" name="TextBox 119"/>
              <p:cNvSpPr txBox="1"/>
              <p:nvPr/>
            </p:nvSpPr>
            <p:spPr>
              <a:xfrm>
                <a:off x="6572726" y="5682356"/>
                <a:ext cx="492939" cy="27002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sz="1600" dirty="0" smtClean="0">
                    <a:solidFill>
                      <a:schemeClr val="bg1"/>
                    </a:solidFill>
                    <a:latin typeface="Arial Narrow"/>
                    <a:cs typeface="Arial Narrow"/>
                  </a:rPr>
                  <a:t>Inhibitory</a:t>
                </a:r>
              </a:p>
              <a:p>
                <a:pPr algn="ctr">
                  <a:lnSpc>
                    <a:spcPct val="90000"/>
                  </a:lnSpc>
                </a:pPr>
                <a:r>
                  <a:rPr lang="en-US" sz="1600" dirty="0" smtClean="0">
                    <a:solidFill>
                      <a:schemeClr val="bg1"/>
                    </a:solidFill>
                    <a:latin typeface="Arial Narrow"/>
                    <a:cs typeface="Arial Narrow"/>
                  </a:rPr>
                  <a:t>Interaction</a:t>
                </a:r>
                <a:endParaRPr lang="en-US" sz="1600" dirty="0"/>
              </a:p>
            </p:txBody>
          </p:sp>
        </p:grpSp>
        <p:grpSp>
          <p:nvGrpSpPr>
            <p:cNvPr id="112" name="Group 111"/>
            <p:cNvGrpSpPr/>
            <p:nvPr userDrawn="1"/>
          </p:nvGrpSpPr>
          <p:grpSpPr>
            <a:xfrm>
              <a:off x="7429995" y="5682356"/>
              <a:ext cx="492939" cy="393265"/>
              <a:chOff x="7429995" y="5682356"/>
              <a:chExt cx="492939" cy="393265"/>
            </a:xfrm>
          </p:grpSpPr>
          <p:cxnSp>
            <p:nvCxnSpPr>
              <p:cNvPr id="117" name="Elbow Connector 116"/>
              <p:cNvCxnSpPr/>
              <p:nvPr/>
            </p:nvCxnSpPr>
            <p:spPr bwMode="auto">
              <a:xfrm>
                <a:off x="7468932" y="6070181"/>
                <a:ext cx="441129" cy="5440"/>
              </a:xfrm>
              <a:prstGeom prst="bentConnector3">
                <a:avLst>
                  <a:gd name="adj1" fmla="val 100789"/>
                </a:avLst>
              </a:prstGeom>
              <a:ln w="19050" cmpd="sng">
                <a:solidFill>
                  <a:srgbClr val="FFF777"/>
                </a:solidFill>
                <a:prstDash val="sysDash"/>
                <a:headEnd type="triangle"/>
                <a:tailEnd type="triangle"/>
              </a:ln>
              <a:extLst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18" name="TextBox 117"/>
              <p:cNvSpPr txBox="1"/>
              <p:nvPr/>
            </p:nvSpPr>
            <p:spPr>
              <a:xfrm>
                <a:off x="7429995" y="5682356"/>
                <a:ext cx="492939" cy="27002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sz="1600" dirty="0" smtClean="0">
                    <a:solidFill>
                      <a:schemeClr val="bg1"/>
                    </a:solidFill>
                    <a:latin typeface="Arial Narrow"/>
                    <a:cs typeface="Arial Narrow"/>
                  </a:rPr>
                  <a:t>Undefined</a:t>
                </a:r>
              </a:p>
              <a:p>
                <a:pPr algn="ctr">
                  <a:lnSpc>
                    <a:spcPct val="90000"/>
                  </a:lnSpc>
                </a:pPr>
                <a:r>
                  <a:rPr lang="en-US" sz="1600" dirty="0" smtClean="0">
                    <a:solidFill>
                      <a:schemeClr val="bg1"/>
                    </a:solidFill>
                    <a:latin typeface="Arial Narrow"/>
                    <a:cs typeface="Arial Narrow"/>
                  </a:rPr>
                  <a:t>Interaction</a:t>
                </a:r>
                <a:endParaRPr lang="en-US" sz="1600" dirty="0"/>
              </a:p>
            </p:txBody>
          </p:sp>
        </p:grpSp>
        <p:grpSp>
          <p:nvGrpSpPr>
            <p:cNvPr id="113" name="Group 112"/>
            <p:cNvGrpSpPr/>
            <p:nvPr userDrawn="1"/>
          </p:nvGrpSpPr>
          <p:grpSpPr>
            <a:xfrm>
              <a:off x="5158221" y="5683715"/>
              <a:ext cx="516768" cy="390546"/>
              <a:chOff x="4880304" y="5682356"/>
              <a:chExt cx="516768" cy="390546"/>
            </a:xfrm>
          </p:grpSpPr>
          <p:cxnSp>
            <p:nvCxnSpPr>
              <p:cNvPr id="115" name="Elbow Connector 114"/>
              <p:cNvCxnSpPr/>
              <p:nvPr/>
            </p:nvCxnSpPr>
            <p:spPr bwMode="auto">
              <a:xfrm>
                <a:off x="4917486" y="6072901"/>
                <a:ext cx="479586" cy="1"/>
              </a:xfrm>
              <a:prstGeom prst="bentConnector3">
                <a:avLst/>
              </a:prstGeom>
              <a:ln w="19050" cmpd="sng">
                <a:solidFill>
                  <a:srgbClr val="FE9406"/>
                </a:solidFill>
                <a:headEnd type="none" w="med" len="med"/>
                <a:tailEnd type="oval" w="med" len="sm"/>
              </a:ln>
              <a:extLst/>
            </p:spPr>
            <p:style>
              <a:lnRef idx="3">
                <a:schemeClr val="accent5"/>
              </a:lnRef>
              <a:fillRef idx="0">
                <a:schemeClr val="accent5"/>
              </a:fillRef>
              <a:effectRef idx="2">
                <a:schemeClr val="accent5"/>
              </a:effectRef>
              <a:fontRef idx="minor">
                <a:schemeClr val="tx1"/>
              </a:fontRef>
            </p:style>
          </p:cxnSp>
          <p:sp>
            <p:nvSpPr>
              <p:cNvPr id="116" name="TextBox 115"/>
              <p:cNvSpPr txBox="1"/>
              <p:nvPr/>
            </p:nvSpPr>
            <p:spPr>
              <a:xfrm>
                <a:off x="4880304" y="5682356"/>
                <a:ext cx="511921" cy="27002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sz="1600" dirty="0" err="1" smtClean="0">
                    <a:solidFill>
                      <a:schemeClr val="bg1"/>
                    </a:solidFill>
                    <a:latin typeface="Arial Narrow"/>
                    <a:cs typeface="Arial Narrow"/>
                  </a:rPr>
                  <a:t>Dephos</a:t>
                </a:r>
                <a:r>
                  <a:rPr lang="en-US" sz="1600" dirty="0" smtClean="0">
                    <a:solidFill>
                      <a:schemeClr val="bg1"/>
                    </a:solidFill>
                    <a:latin typeface="Arial Narrow"/>
                    <a:cs typeface="Arial Narrow"/>
                  </a:rPr>
                  <a:t>-</a:t>
                </a:r>
              </a:p>
              <a:p>
                <a:pPr algn="ctr">
                  <a:lnSpc>
                    <a:spcPct val="90000"/>
                  </a:lnSpc>
                </a:pPr>
                <a:r>
                  <a:rPr lang="en-US" sz="1600" dirty="0" err="1" smtClean="0">
                    <a:solidFill>
                      <a:schemeClr val="bg1"/>
                    </a:solidFill>
                    <a:latin typeface="Arial Narrow"/>
                    <a:cs typeface="Arial Narrow"/>
                  </a:rPr>
                  <a:t>phorylation</a:t>
                </a:r>
                <a:endParaRPr lang="en-US" sz="1600" dirty="0" smtClean="0">
                  <a:solidFill>
                    <a:schemeClr val="bg1"/>
                  </a:solidFill>
                  <a:latin typeface="Arial Narrow"/>
                  <a:cs typeface="Arial Narrow"/>
                </a:endParaRPr>
              </a:p>
            </p:txBody>
          </p:sp>
        </p:grpSp>
        <p:sp>
          <p:nvSpPr>
            <p:cNvPr id="114" name="TextBox 113"/>
            <p:cNvSpPr txBox="1"/>
            <p:nvPr/>
          </p:nvSpPr>
          <p:spPr>
            <a:xfrm>
              <a:off x="1474411" y="5768503"/>
              <a:ext cx="414644" cy="18480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solidFill>
                    <a:srgbClr val="A5ADCB"/>
                  </a:solidFill>
                  <a:latin typeface="Arial Narrow"/>
                  <a:cs typeface="Arial Narrow"/>
                </a:rPr>
                <a:t>Legend</a:t>
              </a:r>
              <a:endParaRPr lang="en-US" sz="1800" dirty="0">
                <a:solidFill>
                  <a:srgbClr val="A5ADCB"/>
                </a:solidFill>
                <a:latin typeface="Arial Narrow"/>
                <a:cs typeface="Arial Narrow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87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87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87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87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87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5pPr>
      <a:lvl6pPr marL="905210" algn="ctr" rtl="0" eaLnBrk="1" fontAlgn="base" hangingPunct="1">
        <a:spcBef>
          <a:spcPct val="0"/>
        </a:spcBef>
        <a:spcAft>
          <a:spcPct val="0"/>
        </a:spcAft>
        <a:defRPr sz="8700">
          <a:solidFill>
            <a:schemeClr val="tx2"/>
          </a:solidFill>
          <a:latin typeface="Times" charset="0"/>
          <a:ea typeface="ＭＳ Ｐゴシック" charset="0"/>
        </a:defRPr>
      </a:lvl6pPr>
      <a:lvl7pPr marL="1810421" algn="ctr" rtl="0" eaLnBrk="1" fontAlgn="base" hangingPunct="1">
        <a:spcBef>
          <a:spcPct val="0"/>
        </a:spcBef>
        <a:spcAft>
          <a:spcPct val="0"/>
        </a:spcAft>
        <a:defRPr sz="8700">
          <a:solidFill>
            <a:schemeClr val="tx2"/>
          </a:solidFill>
          <a:latin typeface="Times" charset="0"/>
          <a:ea typeface="ＭＳ Ｐゴシック" charset="0"/>
        </a:defRPr>
      </a:lvl7pPr>
      <a:lvl8pPr marL="2715631" algn="ctr" rtl="0" eaLnBrk="1" fontAlgn="base" hangingPunct="1">
        <a:spcBef>
          <a:spcPct val="0"/>
        </a:spcBef>
        <a:spcAft>
          <a:spcPct val="0"/>
        </a:spcAft>
        <a:defRPr sz="8700">
          <a:solidFill>
            <a:schemeClr val="tx2"/>
          </a:solidFill>
          <a:latin typeface="Times" charset="0"/>
          <a:ea typeface="ＭＳ Ｐゴシック" charset="0"/>
        </a:defRPr>
      </a:lvl8pPr>
      <a:lvl9pPr marL="3620841" algn="ctr" rtl="0" eaLnBrk="1" fontAlgn="base" hangingPunct="1">
        <a:spcBef>
          <a:spcPct val="0"/>
        </a:spcBef>
        <a:spcAft>
          <a:spcPct val="0"/>
        </a:spcAft>
        <a:defRPr sz="8700">
          <a:solidFill>
            <a:schemeClr val="tx2"/>
          </a:solidFill>
          <a:latin typeface="Times" charset="0"/>
          <a:ea typeface="ＭＳ Ｐゴシック" charset="0"/>
        </a:defRPr>
      </a:lvl9pPr>
    </p:titleStyle>
    <p:bodyStyle>
      <a:lvl1pPr marL="678908" indent="-678908" algn="l" rtl="0" eaLnBrk="1" fontAlgn="base" hangingPunct="1">
        <a:spcBef>
          <a:spcPct val="20000"/>
        </a:spcBef>
        <a:spcAft>
          <a:spcPct val="0"/>
        </a:spcAft>
        <a:buChar char="•"/>
        <a:defRPr sz="63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1470967" indent="-565756" algn="l" rtl="0" eaLnBrk="1" fontAlgn="base" hangingPunct="1">
        <a:spcBef>
          <a:spcPct val="20000"/>
        </a:spcBef>
        <a:spcAft>
          <a:spcPct val="0"/>
        </a:spcAft>
        <a:buChar char="–"/>
        <a:defRPr sz="5500">
          <a:solidFill>
            <a:schemeClr val="tx1"/>
          </a:solidFill>
          <a:latin typeface="+mn-lt"/>
          <a:ea typeface="+mn-ea"/>
        </a:defRPr>
      </a:lvl2pPr>
      <a:lvl3pPr marL="2263026" indent="-452605" algn="l" rtl="0" eaLnBrk="1" fontAlgn="base" hangingPunct="1">
        <a:spcBef>
          <a:spcPct val="20000"/>
        </a:spcBef>
        <a:spcAft>
          <a:spcPct val="0"/>
        </a:spcAft>
        <a:buChar char="•"/>
        <a:defRPr sz="4800">
          <a:solidFill>
            <a:schemeClr val="tx1"/>
          </a:solidFill>
          <a:latin typeface="+mn-lt"/>
          <a:ea typeface="+mn-ea"/>
        </a:defRPr>
      </a:lvl3pPr>
      <a:lvl4pPr marL="3168236" indent="-452605" algn="l" rtl="0" eaLnBrk="1" fontAlgn="base" hangingPunct="1">
        <a:spcBef>
          <a:spcPct val="20000"/>
        </a:spcBef>
        <a:spcAft>
          <a:spcPct val="0"/>
        </a:spcAft>
        <a:buChar char="–"/>
        <a:defRPr sz="4000">
          <a:solidFill>
            <a:schemeClr val="tx1"/>
          </a:solidFill>
          <a:latin typeface="+mn-lt"/>
          <a:ea typeface="+mn-ea"/>
        </a:defRPr>
      </a:lvl4pPr>
      <a:lvl5pPr marL="4073446" indent="-452605" algn="l" rtl="0" eaLnBrk="1" fontAlgn="base" hangingPunct="1">
        <a:spcBef>
          <a:spcPct val="20000"/>
        </a:spcBef>
        <a:spcAft>
          <a:spcPct val="0"/>
        </a:spcAft>
        <a:buChar char="»"/>
        <a:defRPr sz="4000">
          <a:solidFill>
            <a:schemeClr val="tx1"/>
          </a:solidFill>
          <a:latin typeface="+mn-lt"/>
          <a:ea typeface="+mn-ea"/>
        </a:defRPr>
      </a:lvl5pPr>
      <a:lvl6pPr marL="4978657" indent="-452605" algn="l" rtl="0" eaLnBrk="1" fontAlgn="base" hangingPunct="1">
        <a:spcBef>
          <a:spcPct val="20000"/>
        </a:spcBef>
        <a:spcAft>
          <a:spcPct val="0"/>
        </a:spcAft>
        <a:buChar char="»"/>
        <a:defRPr sz="4000">
          <a:solidFill>
            <a:schemeClr val="tx1"/>
          </a:solidFill>
          <a:latin typeface="+mn-lt"/>
          <a:ea typeface="+mn-ea"/>
        </a:defRPr>
      </a:lvl6pPr>
      <a:lvl7pPr marL="5883867" indent="-452605" algn="l" rtl="0" eaLnBrk="1" fontAlgn="base" hangingPunct="1">
        <a:spcBef>
          <a:spcPct val="20000"/>
        </a:spcBef>
        <a:spcAft>
          <a:spcPct val="0"/>
        </a:spcAft>
        <a:buChar char="»"/>
        <a:defRPr sz="4000">
          <a:solidFill>
            <a:schemeClr val="tx1"/>
          </a:solidFill>
          <a:latin typeface="+mn-lt"/>
          <a:ea typeface="+mn-ea"/>
        </a:defRPr>
      </a:lvl7pPr>
      <a:lvl8pPr marL="6789077" indent="-452605" algn="l" rtl="0" eaLnBrk="1" fontAlgn="base" hangingPunct="1">
        <a:spcBef>
          <a:spcPct val="20000"/>
        </a:spcBef>
        <a:spcAft>
          <a:spcPct val="0"/>
        </a:spcAft>
        <a:buChar char="»"/>
        <a:defRPr sz="4000">
          <a:solidFill>
            <a:schemeClr val="tx1"/>
          </a:solidFill>
          <a:latin typeface="+mn-lt"/>
          <a:ea typeface="+mn-ea"/>
        </a:defRPr>
      </a:lvl8pPr>
      <a:lvl9pPr marL="7694287" indent="-452605" algn="l" rtl="0" eaLnBrk="1" fontAlgn="base" hangingPunct="1">
        <a:spcBef>
          <a:spcPct val="20000"/>
        </a:spcBef>
        <a:spcAft>
          <a:spcPct val="0"/>
        </a:spcAft>
        <a:buChar char="»"/>
        <a:defRPr sz="4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0521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05210" algn="l" defTabSz="90521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10421" algn="l" defTabSz="90521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15631" algn="l" defTabSz="90521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20841" algn="l" defTabSz="90521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26051" algn="l" defTabSz="90521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31262" algn="l" defTabSz="90521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336472" algn="l" defTabSz="90521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241682" algn="l" defTabSz="90521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Text Box 173"/>
          <p:cNvSpPr txBox="1">
            <a:spLocks noChangeArrowheads="1"/>
          </p:cNvSpPr>
          <p:nvPr/>
        </p:nvSpPr>
        <p:spPr bwMode="auto">
          <a:xfrm>
            <a:off x="8127951" y="208456"/>
            <a:ext cx="9618718" cy="10138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181042" tIns="90521" rIns="181042" bIns="90521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5400" dirty="0" err="1">
                <a:solidFill>
                  <a:srgbClr val="FFBB07"/>
                </a:solidFill>
                <a:latin typeface="Arial Narrow" charset="0"/>
              </a:rPr>
              <a:t>Ephrin</a:t>
            </a:r>
            <a:r>
              <a:rPr lang="en-US" sz="5400" dirty="0">
                <a:solidFill>
                  <a:srgbClr val="FFBB07"/>
                </a:solidFill>
                <a:latin typeface="Arial Narrow" charset="0"/>
              </a:rPr>
              <a:t> Type B </a:t>
            </a:r>
            <a:r>
              <a:rPr lang="en-US" sz="5400" dirty="0" smtClean="0">
                <a:solidFill>
                  <a:srgbClr val="FFBB07"/>
                </a:solidFill>
                <a:latin typeface="Arial Narrow" charset="0"/>
              </a:rPr>
              <a:t>Receptor 2</a:t>
            </a:r>
            <a:endParaRPr lang="en-US" sz="5400" dirty="0">
              <a:solidFill>
                <a:srgbClr val="FFBB07"/>
              </a:solidFill>
              <a:latin typeface="Arial Narrow" charset="0"/>
            </a:endParaRPr>
          </a:p>
        </p:txBody>
      </p:sp>
      <p:sp>
        <p:nvSpPr>
          <p:cNvPr id="143" name="Text Box 173"/>
          <p:cNvSpPr txBox="1">
            <a:spLocks noChangeArrowheads="1"/>
          </p:cNvSpPr>
          <p:nvPr/>
        </p:nvSpPr>
        <p:spPr bwMode="auto">
          <a:xfrm>
            <a:off x="609471" y="263933"/>
            <a:ext cx="9728093" cy="10138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181042" tIns="90521" rIns="181042" bIns="9052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100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Kinections</a:t>
            </a:r>
            <a:r>
              <a:rPr lang="en-US" sz="5100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 Map </a:t>
            </a:r>
            <a:r>
              <a:rPr lang="en-US" sz="54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P29323</a:t>
            </a:r>
            <a:endParaRPr lang="en-US" sz="5100" dirty="0">
              <a:solidFill>
                <a:schemeClr val="accent4">
                  <a:lumMod val="60000"/>
                  <a:lumOff val="4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11376659" y="12903857"/>
            <a:ext cx="6959940" cy="552142"/>
          </a:xfrm>
          <a:prstGeom prst="rect">
            <a:avLst/>
          </a:prstGeom>
          <a:noFill/>
        </p:spPr>
        <p:txBody>
          <a:bodyPr wrap="square" lIns="181042" tIns="90521" rIns="181042" bIns="90521" rtlCol="0">
            <a:spAutoFit/>
          </a:bodyPr>
          <a:lstStyle/>
          <a:p>
            <a:r>
              <a:rPr lang="en-US" sz="2400" dirty="0">
                <a:solidFill>
                  <a:srgbClr val="A5ADCB"/>
                </a:solidFill>
                <a:latin typeface="Arial Narrow"/>
                <a:cs typeface="Arial Narrow"/>
              </a:rPr>
              <a:t>Prepared by </a:t>
            </a:r>
            <a:r>
              <a:rPr lang="en-US" sz="2400" dirty="0" err="1" smtClean="0">
                <a:solidFill>
                  <a:srgbClr val="A5ADCB"/>
                </a:solidFill>
                <a:latin typeface="Arial Narrow"/>
                <a:cs typeface="Arial Narrow"/>
              </a:rPr>
              <a:t>Sofya</a:t>
            </a:r>
            <a:r>
              <a:rPr lang="en-US" sz="2400" dirty="0" smtClean="0">
                <a:solidFill>
                  <a:srgbClr val="A5ADCB"/>
                </a:solidFill>
                <a:latin typeface="Arial Narrow"/>
                <a:cs typeface="Arial Narrow"/>
              </a:rPr>
              <a:t> </a:t>
            </a:r>
            <a:r>
              <a:rPr lang="en-US" sz="2400" dirty="0" err="1" smtClean="0">
                <a:solidFill>
                  <a:srgbClr val="A5ADCB"/>
                </a:solidFill>
                <a:latin typeface="Arial Narrow"/>
                <a:cs typeface="Arial Narrow"/>
              </a:rPr>
              <a:t>Langman</a:t>
            </a:r>
            <a:r>
              <a:rPr lang="en-US" sz="2400" dirty="0" smtClean="0">
                <a:solidFill>
                  <a:srgbClr val="A5ADCB"/>
                </a:solidFill>
                <a:latin typeface="Arial Narrow"/>
                <a:cs typeface="Arial Narrow"/>
              </a:rPr>
              <a:t> and Dr. Steven Pelech</a:t>
            </a:r>
            <a:endParaRPr lang="en-US" sz="2400" dirty="0">
              <a:solidFill>
                <a:srgbClr val="A5ADCB"/>
              </a:solidFill>
              <a:latin typeface="Arial Narrow"/>
              <a:cs typeface="Arial Narrow"/>
            </a:endParaRPr>
          </a:p>
        </p:txBody>
      </p:sp>
      <p:grpSp>
        <p:nvGrpSpPr>
          <p:cNvPr id="197" name="Group 196"/>
          <p:cNvGrpSpPr/>
          <p:nvPr/>
        </p:nvGrpSpPr>
        <p:grpSpPr>
          <a:xfrm>
            <a:off x="5877029" y="4376250"/>
            <a:ext cx="1663657" cy="730713"/>
            <a:chOff x="537046" y="349955"/>
            <a:chExt cx="1154094" cy="530659"/>
          </a:xfrm>
        </p:grpSpPr>
        <p:sp>
          <p:nvSpPr>
            <p:cNvPr id="198" name="Rounded Rectangle 197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99" name="Rectangle 198"/>
            <p:cNvSpPr/>
            <p:nvPr/>
          </p:nvSpPr>
          <p:spPr>
            <a:xfrm>
              <a:off x="537046" y="349955"/>
              <a:ext cx="1154094" cy="53065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900" dirty="0" smtClean="0">
                  <a:solidFill>
                    <a:schemeClr val="bg1"/>
                  </a:solidFill>
                  <a:latin typeface="Arial" charset="0"/>
                </a:rPr>
                <a:t>EPHB2</a:t>
              </a:r>
              <a:endParaRPr lang="en-US" sz="19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90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P29323</a:t>
              </a:r>
              <a:endParaRPr lang="en-US" sz="190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cxnSp>
        <p:nvCxnSpPr>
          <p:cNvPr id="203" name="Elbow Connector 202"/>
          <p:cNvCxnSpPr/>
          <p:nvPr/>
        </p:nvCxnSpPr>
        <p:spPr bwMode="auto">
          <a:xfrm rot="16200000" flipH="1">
            <a:off x="3750731" y="3257830"/>
            <a:ext cx="1964622" cy="752810"/>
          </a:xfrm>
          <a:prstGeom prst="bentConnector3">
            <a:avLst>
              <a:gd name="adj1" fmla="val -851"/>
            </a:avLst>
          </a:prstGeom>
          <a:ln w="38100" cmpd="sng">
            <a:solidFill>
              <a:srgbClr val="00C100"/>
            </a:solidFill>
            <a:prstDash val="sysDash"/>
            <a:headEnd type="none" w="med" len="med"/>
            <a:tailEnd type="none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04" name="Elbow Connector 203"/>
          <p:cNvCxnSpPr/>
          <p:nvPr/>
        </p:nvCxnSpPr>
        <p:spPr bwMode="auto">
          <a:xfrm flipV="1">
            <a:off x="4273777" y="4916225"/>
            <a:ext cx="1603252" cy="966052"/>
          </a:xfrm>
          <a:prstGeom prst="bentConnector3">
            <a:avLst>
              <a:gd name="adj1" fmla="val 50000"/>
            </a:avLst>
          </a:prstGeom>
          <a:ln w="38100" cmpd="sng">
            <a:solidFill>
              <a:srgbClr val="FF00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206" name="Group 205"/>
          <p:cNvGrpSpPr/>
          <p:nvPr/>
        </p:nvGrpSpPr>
        <p:grpSpPr>
          <a:xfrm>
            <a:off x="2543719" y="2454818"/>
            <a:ext cx="1812919" cy="743574"/>
            <a:chOff x="507046" y="3634424"/>
            <a:chExt cx="1257639" cy="540000"/>
          </a:xfrm>
        </p:grpSpPr>
        <p:sp>
          <p:nvSpPr>
            <p:cNvPr id="207" name="Snip Same Side Corner Rectangle 206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08" name="TextBox 207"/>
            <p:cNvSpPr txBox="1"/>
            <p:nvPr/>
          </p:nvSpPr>
          <p:spPr>
            <a:xfrm>
              <a:off x="507046" y="3639736"/>
              <a:ext cx="1257639" cy="530660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900" dirty="0" smtClean="0">
                  <a:solidFill>
                    <a:schemeClr val="bg1"/>
                  </a:solidFill>
                  <a:latin typeface="Arial" charset="0"/>
                </a:rPr>
                <a:t>EFNB1</a:t>
              </a:r>
            </a:p>
            <a:p>
              <a:pPr algn="ctr">
                <a:lnSpc>
                  <a:spcPct val="110000"/>
                </a:lnSpc>
              </a:pPr>
              <a:r>
                <a:rPr lang="en-US" sz="190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P98172</a:t>
              </a:r>
              <a:endParaRPr lang="en-US" sz="190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09" name="Group 208"/>
          <p:cNvGrpSpPr/>
          <p:nvPr/>
        </p:nvGrpSpPr>
        <p:grpSpPr>
          <a:xfrm>
            <a:off x="2543719" y="3412753"/>
            <a:ext cx="1812919" cy="743574"/>
            <a:chOff x="507046" y="3634424"/>
            <a:chExt cx="1257639" cy="540000"/>
          </a:xfrm>
        </p:grpSpPr>
        <p:sp>
          <p:nvSpPr>
            <p:cNvPr id="210" name="Snip Same Side Corner Rectangle 209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11" name="TextBox 210"/>
            <p:cNvSpPr txBox="1"/>
            <p:nvPr/>
          </p:nvSpPr>
          <p:spPr>
            <a:xfrm>
              <a:off x="507046" y="3639736"/>
              <a:ext cx="1257639" cy="530660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900" dirty="0" smtClean="0">
                  <a:solidFill>
                    <a:schemeClr val="bg1"/>
                  </a:solidFill>
                  <a:latin typeface="Arial" charset="0"/>
                </a:rPr>
                <a:t>EFNB2</a:t>
              </a:r>
            </a:p>
            <a:p>
              <a:pPr algn="ctr">
                <a:lnSpc>
                  <a:spcPct val="110000"/>
                </a:lnSpc>
              </a:pPr>
              <a:r>
                <a:rPr lang="en-US" sz="190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P52799</a:t>
              </a:r>
              <a:endParaRPr lang="en-US" sz="190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12" name="Group 211"/>
          <p:cNvGrpSpPr/>
          <p:nvPr/>
        </p:nvGrpSpPr>
        <p:grpSpPr>
          <a:xfrm>
            <a:off x="2545891" y="4369819"/>
            <a:ext cx="1812919" cy="743574"/>
            <a:chOff x="507046" y="3634424"/>
            <a:chExt cx="1257639" cy="540000"/>
          </a:xfrm>
        </p:grpSpPr>
        <p:sp>
          <p:nvSpPr>
            <p:cNvPr id="213" name="Snip Same Side Corner Rectangle 212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14" name="TextBox 213"/>
            <p:cNvSpPr txBox="1"/>
            <p:nvPr/>
          </p:nvSpPr>
          <p:spPr>
            <a:xfrm>
              <a:off x="507046" y="3639736"/>
              <a:ext cx="1257639" cy="530660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900" dirty="0" smtClean="0">
                  <a:solidFill>
                    <a:schemeClr val="bg1"/>
                  </a:solidFill>
                  <a:latin typeface="Arial" charset="0"/>
                </a:rPr>
                <a:t>EFNA5</a:t>
              </a:r>
            </a:p>
            <a:p>
              <a:pPr algn="ctr">
                <a:lnSpc>
                  <a:spcPct val="110000"/>
                </a:lnSpc>
              </a:pPr>
              <a:r>
                <a:rPr lang="en-US" sz="190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P52803</a:t>
              </a:r>
              <a:endParaRPr lang="en-US" sz="190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15" name="Group 214"/>
          <p:cNvGrpSpPr/>
          <p:nvPr/>
        </p:nvGrpSpPr>
        <p:grpSpPr>
          <a:xfrm>
            <a:off x="8573723" y="4369819"/>
            <a:ext cx="1812919" cy="743574"/>
            <a:chOff x="507046" y="3634424"/>
            <a:chExt cx="1257639" cy="540000"/>
          </a:xfrm>
        </p:grpSpPr>
        <p:sp>
          <p:nvSpPr>
            <p:cNvPr id="216" name="Snip Same Side Corner Rectangle 215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17" name="TextBox 216"/>
            <p:cNvSpPr txBox="1"/>
            <p:nvPr/>
          </p:nvSpPr>
          <p:spPr>
            <a:xfrm>
              <a:off x="507046" y="3639736"/>
              <a:ext cx="1257639" cy="530660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900" dirty="0" smtClean="0">
                  <a:solidFill>
                    <a:schemeClr val="bg1"/>
                  </a:solidFill>
                  <a:latin typeface="Arial" charset="0"/>
                </a:rPr>
                <a:t>R-</a:t>
              </a:r>
              <a:r>
                <a:rPr lang="en-US" sz="1900" dirty="0" err="1" smtClean="0">
                  <a:solidFill>
                    <a:schemeClr val="bg1"/>
                  </a:solidFill>
                  <a:latin typeface="Arial" charset="0"/>
                </a:rPr>
                <a:t>Ras</a:t>
              </a:r>
              <a:endParaRPr lang="en-US" sz="1900" dirty="0" smtClean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90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P10301</a:t>
              </a:r>
              <a:endParaRPr lang="en-US" sz="190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21" name="Group 220"/>
          <p:cNvGrpSpPr/>
          <p:nvPr/>
        </p:nvGrpSpPr>
        <p:grpSpPr>
          <a:xfrm>
            <a:off x="8573723" y="7878028"/>
            <a:ext cx="1812919" cy="743574"/>
            <a:chOff x="507046" y="3634424"/>
            <a:chExt cx="1257639" cy="540000"/>
          </a:xfrm>
        </p:grpSpPr>
        <p:sp>
          <p:nvSpPr>
            <p:cNvPr id="222" name="Snip Same Side Corner Rectangle 221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23" name="TextBox 222"/>
            <p:cNvSpPr txBox="1"/>
            <p:nvPr/>
          </p:nvSpPr>
          <p:spPr>
            <a:xfrm>
              <a:off x="507046" y="3639736"/>
              <a:ext cx="1257639" cy="530660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900" dirty="0" smtClean="0">
                  <a:solidFill>
                    <a:schemeClr val="bg1"/>
                  </a:solidFill>
                  <a:latin typeface="Arial" charset="0"/>
                </a:rPr>
                <a:t>ITSN1</a:t>
              </a:r>
            </a:p>
            <a:p>
              <a:pPr algn="ctr">
                <a:lnSpc>
                  <a:spcPct val="110000"/>
                </a:lnSpc>
              </a:pPr>
              <a:r>
                <a:rPr lang="en-US" sz="190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Q15811</a:t>
              </a:r>
              <a:endParaRPr lang="en-US" sz="190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25" name="Group 224"/>
          <p:cNvGrpSpPr/>
          <p:nvPr/>
        </p:nvGrpSpPr>
        <p:grpSpPr>
          <a:xfrm>
            <a:off x="11354364" y="6825020"/>
            <a:ext cx="1812919" cy="743574"/>
            <a:chOff x="473789" y="5344549"/>
            <a:chExt cx="1257639" cy="540000"/>
          </a:xfrm>
        </p:grpSpPr>
        <p:sp>
          <p:nvSpPr>
            <p:cNvPr id="226" name="Snip Same Side Corner Rectangle 225"/>
            <p:cNvSpPr/>
            <p:nvPr/>
          </p:nvSpPr>
          <p:spPr bwMode="auto">
            <a:xfrm>
              <a:off x="562608" y="5344549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BDB70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27" name="TextBox 226"/>
            <p:cNvSpPr txBox="1"/>
            <p:nvPr/>
          </p:nvSpPr>
          <p:spPr>
            <a:xfrm>
              <a:off x="473789" y="5349861"/>
              <a:ext cx="1257639" cy="530660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900" dirty="0" smtClean="0">
                  <a:solidFill>
                    <a:srgbClr val="262626"/>
                  </a:solidFill>
                  <a:latin typeface="Arial" charset="0"/>
                </a:rPr>
                <a:t>N-WASP</a:t>
              </a:r>
            </a:p>
            <a:p>
              <a:pPr algn="ctr">
                <a:lnSpc>
                  <a:spcPct val="110000"/>
                </a:lnSpc>
              </a:pPr>
              <a:r>
                <a:rPr lang="en-US" sz="1900" dirty="0" smtClean="0">
                  <a:solidFill>
                    <a:srgbClr val="7F773E"/>
                  </a:solidFill>
                  <a:latin typeface="Arial" charset="0"/>
                </a:rPr>
                <a:t>O00401</a:t>
              </a:r>
              <a:endParaRPr lang="en-US" sz="1900" dirty="0">
                <a:solidFill>
                  <a:srgbClr val="7F773E"/>
                </a:solidFill>
              </a:endParaRPr>
            </a:p>
          </p:txBody>
        </p:sp>
      </p:grpSp>
      <p:grpSp>
        <p:nvGrpSpPr>
          <p:cNvPr id="229" name="Group 228"/>
          <p:cNvGrpSpPr/>
          <p:nvPr/>
        </p:nvGrpSpPr>
        <p:grpSpPr>
          <a:xfrm>
            <a:off x="8894073" y="6461872"/>
            <a:ext cx="1172218" cy="381991"/>
            <a:chOff x="7620676" y="5024219"/>
            <a:chExt cx="862158" cy="334958"/>
          </a:xfrm>
        </p:grpSpPr>
        <p:sp>
          <p:nvSpPr>
            <p:cNvPr id="230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900"/>
            </a:p>
          </p:txBody>
        </p:sp>
        <p:sp>
          <p:nvSpPr>
            <p:cNvPr id="231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349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900" dirty="0" smtClean="0">
                  <a:solidFill>
                    <a:schemeClr val="bg1"/>
                  </a:solidFill>
                  <a:latin typeface="Arial" charset="0"/>
                </a:rPr>
                <a:t>+Y201</a:t>
              </a:r>
              <a:endParaRPr lang="en-US" sz="19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32" name="Group 231"/>
          <p:cNvGrpSpPr/>
          <p:nvPr/>
        </p:nvGrpSpPr>
        <p:grpSpPr>
          <a:xfrm>
            <a:off x="8894073" y="5853029"/>
            <a:ext cx="1172218" cy="387205"/>
            <a:chOff x="7620676" y="5024219"/>
            <a:chExt cx="862158" cy="339530"/>
          </a:xfrm>
        </p:grpSpPr>
        <p:sp>
          <p:nvSpPr>
            <p:cNvPr id="233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900"/>
            </a:p>
          </p:txBody>
        </p:sp>
        <p:sp>
          <p:nvSpPr>
            <p:cNvPr id="234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395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900" dirty="0" smtClean="0">
                  <a:solidFill>
                    <a:schemeClr val="bg1"/>
                  </a:solidFill>
                  <a:latin typeface="Arial" charset="0"/>
                </a:rPr>
                <a:t>+Y189</a:t>
              </a:r>
            </a:p>
          </p:txBody>
        </p:sp>
      </p:grpSp>
      <p:cxnSp>
        <p:nvCxnSpPr>
          <p:cNvPr id="236" name="Elbow Connector 235"/>
          <p:cNvCxnSpPr/>
          <p:nvPr/>
        </p:nvCxnSpPr>
        <p:spPr bwMode="auto">
          <a:xfrm rot="16200000" flipH="1">
            <a:off x="7652502" y="5224056"/>
            <a:ext cx="1896000" cy="933097"/>
          </a:xfrm>
          <a:prstGeom prst="bentConnector3">
            <a:avLst>
              <a:gd name="adj1" fmla="val 100012"/>
            </a:avLst>
          </a:prstGeom>
          <a:ln w="38100" cmpd="sng">
            <a:solidFill>
              <a:srgbClr val="00C10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237" name="Group 236"/>
          <p:cNvGrpSpPr/>
          <p:nvPr/>
        </p:nvGrpSpPr>
        <p:grpSpPr>
          <a:xfrm>
            <a:off x="6119884" y="3411053"/>
            <a:ext cx="1172218" cy="381991"/>
            <a:chOff x="7592082" y="6020192"/>
            <a:chExt cx="862158" cy="334958"/>
          </a:xfrm>
        </p:grpSpPr>
        <p:sp>
          <p:nvSpPr>
            <p:cNvPr id="238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900"/>
            </a:p>
          </p:txBody>
        </p:sp>
        <p:sp>
          <p:nvSpPr>
            <p:cNvPr id="239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349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900" dirty="0" smtClean="0">
                  <a:solidFill>
                    <a:srgbClr val="FFFFFF"/>
                  </a:solidFill>
                  <a:latin typeface="Arial" charset="0"/>
                </a:rPr>
                <a:t>Y602</a:t>
              </a:r>
              <a:endParaRPr lang="en-US" sz="190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240" name="Group 239"/>
          <p:cNvGrpSpPr/>
          <p:nvPr/>
        </p:nvGrpSpPr>
        <p:grpSpPr>
          <a:xfrm>
            <a:off x="6111516" y="3100664"/>
            <a:ext cx="1172218" cy="381991"/>
            <a:chOff x="7592082" y="6020192"/>
            <a:chExt cx="862158" cy="334958"/>
          </a:xfrm>
        </p:grpSpPr>
        <p:sp>
          <p:nvSpPr>
            <p:cNvPr id="241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900"/>
            </a:p>
          </p:txBody>
        </p:sp>
        <p:sp>
          <p:nvSpPr>
            <p:cNvPr id="242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349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900" dirty="0" smtClean="0">
                  <a:solidFill>
                    <a:srgbClr val="FFFFFF"/>
                  </a:solidFill>
                  <a:latin typeface="Arial" charset="0"/>
                </a:rPr>
                <a:t>Y596</a:t>
              </a:r>
              <a:endParaRPr lang="en-US" sz="190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243" name="Group 242"/>
          <p:cNvGrpSpPr/>
          <p:nvPr/>
        </p:nvGrpSpPr>
        <p:grpSpPr>
          <a:xfrm>
            <a:off x="8894073" y="5534151"/>
            <a:ext cx="1172218" cy="381991"/>
            <a:chOff x="7592082" y="6020192"/>
            <a:chExt cx="862158" cy="334958"/>
          </a:xfrm>
        </p:grpSpPr>
        <p:sp>
          <p:nvSpPr>
            <p:cNvPr id="244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900"/>
            </a:p>
          </p:txBody>
        </p:sp>
        <p:sp>
          <p:nvSpPr>
            <p:cNvPr id="245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349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900" dirty="0" smtClean="0">
                  <a:solidFill>
                    <a:srgbClr val="FFFFFF"/>
                  </a:solidFill>
                  <a:latin typeface="Arial" charset="0"/>
                </a:rPr>
                <a:t>Y179</a:t>
              </a:r>
              <a:endParaRPr lang="en-US" sz="190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246" name="Group 245"/>
          <p:cNvGrpSpPr/>
          <p:nvPr/>
        </p:nvGrpSpPr>
        <p:grpSpPr>
          <a:xfrm>
            <a:off x="8894073" y="6149897"/>
            <a:ext cx="1172218" cy="381991"/>
            <a:chOff x="7592082" y="6020192"/>
            <a:chExt cx="862158" cy="334958"/>
          </a:xfrm>
        </p:grpSpPr>
        <p:sp>
          <p:nvSpPr>
            <p:cNvPr id="247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900"/>
            </a:p>
          </p:txBody>
        </p:sp>
        <p:sp>
          <p:nvSpPr>
            <p:cNvPr id="248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349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900" dirty="0" smtClean="0">
                  <a:solidFill>
                    <a:srgbClr val="FFFFFF"/>
                  </a:solidFill>
                  <a:latin typeface="Arial" charset="0"/>
                </a:rPr>
                <a:t>Y191</a:t>
              </a:r>
              <a:endParaRPr lang="en-US" sz="1900" dirty="0">
                <a:solidFill>
                  <a:srgbClr val="FFFFFF"/>
                </a:solidFill>
              </a:endParaRPr>
            </a:p>
          </p:txBody>
        </p:sp>
      </p:grpSp>
      <p:cxnSp>
        <p:nvCxnSpPr>
          <p:cNvPr id="250" name="Elbow Connector 249"/>
          <p:cNvCxnSpPr/>
          <p:nvPr/>
        </p:nvCxnSpPr>
        <p:spPr bwMode="auto">
          <a:xfrm rot="16200000" flipH="1">
            <a:off x="7451600" y="4744666"/>
            <a:ext cx="1855087" cy="1372451"/>
          </a:xfrm>
          <a:prstGeom prst="bentConnector3">
            <a:avLst>
              <a:gd name="adj1" fmla="val 100202"/>
            </a:avLst>
          </a:prstGeom>
          <a:ln w="38100" cmpd="sng">
            <a:solidFill>
              <a:srgbClr val="8EB8D8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253" name="Group 252"/>
          <p:cNvGrpSpPr/>
          <p:nvPr/>
        </p:nvGrpSpPr>
        <p:grpSpPr>
          <a:xfrm>
            <a:off x="8573723" y="8973985"/>
            <a:ext cx="1812919" cy="743574"/>
            <a:chOff x="507046" y="3634424"/>
            <a:chExt cx="1257639" cy="540000"/>
          </a:xfrm>
        </p:grpSpPr>
        <p:sp>
          <p:nvSpPr>
            <p:cNvPr id="254" name="Snip Same Side Corner Rectangle 253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55" name="TextBox 254"/>
            <p:cNvSpPr txBox="1"/>
            <p:nvPr/>
          </p:nvSpPr>
          <p:spPr>
            <a:xfrm>
              <a:off x="507046" y="3639736"/>
              <a:ext cx="1257639" cy="530660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900" dirty="0" smtClean="0">
                  <a:solidFill>
                    <a:schemeClr val="bg1"/>
                  </a:solidFill>
                  <a:latin typeface="Arial" charset="0"/>
                </a:rPr>
                <a:t>Nck1</a:t>
              </a:r>
            </a:p>
            <a:p>
              <a:pPr algn="ctr">
                <a:lnSpc>
                  <a:spcPct val="110000"/>
                </a:lnSpc>
              </a:pPr>
              <a:r>
                <a:rPr lang="en-US" sz="190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P16333</a:t>
              </a:r>
              <a:endParaRPr lang="en-US" sz="190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56" name="Group 255"/>
          <p:cNvGrpSpPr/>
          <p:nvPr/>
        </p:nvGrpSpPr>
        <p:grpSpPr>
          <a:xfrm>
            <a:off x="5461626" y="6825020"/>
            <a:ext cx="1812919" cy="743574"/>
            <a:chOff x="507046" y="3634424"/>
            <a:chExt cx="1257639" cy="540000"/>
          </a:xfrm>
        </p:grpSpPr>
        <p:sp>
          <p:nvSpPr>
            <p:cNvPr id="257" name="Snip Same Side Corner Rectangle 256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58" name="TextBox 257"/>
            <p:cNvSpPr txBox="1"/>
            <p:nvPr/>
          </p:nvSpPr>
          <p:spPr>
            <a:xfrm>
              <a:off x="507046" y="3639736"/>
              <a:ext cx="1257639" cy="530660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900" dirty="0" err="1" smtClean="0">
                  <a:solidFill>
                    <a:schemeClr val="bg1"/>
                  </a:solidFill>
                  <a:latin typeface="Arial" charset="0"/>
                </a:rPr>
                <a:t>Crk</a:t>
              </a:r>
              <a:endParaRPr lang="en-US" sz="1900" dirty="0" smtClean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90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P46108</a:t>
              </a:r>
              <a:endParaRPr lang="en-US" sz="190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60" name="Group 259"/>
          <p:cNvGrpSpPr/>
          <p:nvPr/>
        </p:nvGrpSpPr>
        <p:grpSpPr>
          <a:xfrm>
            <a:off x="11354364" y="8973985"/>
            <a:ext cx="1812919" cy="743574"/>
            <a:chOff x="507046" y="3634424"/>
            <a:chExt cx="1257639" cy="540000"/>
          </a:xfrm>
        </p:grpSpPr>
        <p:sp>
          <p:nvSpPr>
            <p:cNvPr id="261" name="Snip Same Side Corner Rectangle 260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62" name="TextBox 261"/>
            <p:cNvSpPr txBox="1"/>
            <p:nvPr/>
          </p:nvSpPr>
          <p:spPr>
            <a:xfrm>
              <a:off x="507046" y="3639736"/>
              <a:ext cx="1257639" cy="530660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900" dirty="0" smtClean="0">
                  <a:solidFill>
                    <a:schemeClr val="bg1"/>
                  </a:solidFill>
                  <a:latin typeface="Arial" charset="0"/>
                </a:rPr>
                <a:t>SH2D3C</a:t>
              </a:r>
            </a:p>
            <a:p>
              <a:pPr algn="ctr">
                <a:lnSpc>
                  <a:spcPct val="110000"/>
                </a:lnSpc>
              </a:pPr>
              <a:r>
                <a:rPr lang="en-US" sz="190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Q8N5H7</a:t>
              </a:r>
              <a:endParaRPr lang="en-US" sz="190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64" name="Group 263"/>
          <p:cNvGrpSpPr/>
          <p:nvPr/>
        </p:nvGrpSpPr>
        <p:grpSpPr>
          <a:xfrm>
            <a:off x="6128216" y="4039037"/>
            <a:ext cx="1172218" cy="381991"/>
            <a:chOff x="7592082" y="6020192"/>
            <a:chExt cx="862158" cy="334958"/>
          </a:xfrm>
        </p:grpSpPr>
        <p:sp>
          <p:nvSpPr>
            <p:cNvPr id="265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900"/>
            </a:p>
          </p:txBody>
        </p:sp>
        <p:sp>
          <p:nvSpPr>
            <p:cNvPr id="266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349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900" dirty="0" smtClean="0">
                  <a:solidFill>
                    <a:srgbClr val="FFFFFF"/>
                  </a:solidFill>
                  <a:latin typeface="Arial" charset="0"/>
                </a:rPr>
                <a:t>Y</a:t>
              </a:r>
              <a:r>
                <a:rPr lang="ru-RU" sz="1900" dirty="0" smtClean="0">
                  <a:solidFill>
                    <a:srgbClr val="FFFFFF"/>
                  </a:solidFill>
                  <a:latin typeface="Arial" charset="0"/>
                </a:rPr>
                <a:t>61</a:t>
              </a:r>
              <a:r>
                <a:rPr lang="en-CA" sz="1900" dirty="0" smtClean="0">
                  <a:solidFill>
                    <a:srgbClr val="FFFFFF"/>
                  </a:solidFill>
                  <a:latin typeface="Arial" charset="0"/>
                </a:rPr>
                <a:t>1</a:t>
              </a:r>
              <a:endParaRPr lang="en-US" sz="190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267" name="Group 266"/>
          <p:cNvGrpSpPr/>
          <p:nvPr/>
        </p:nvGrpSpPr>
        <p:grpSpPr>
          <a:xfrm>
            <a:off x="6120530" y="3723468"/>
            <a:ext cx="1172218" cy="381991"/>
            <a:chOff x="7592082" y="6020192"/>
            <a:chExt cx="862158" cy="334958"/>
          </a:xfrm>
        </p:grpSpPr>
        <p:sp>
          <p:nvSpPr>
            <p:cNvPr id="268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900"/>
            </a:p>
          </p:txBody>
        </p:sp>
        <p:sp>
          <p:nvSpPr>
            <p:cNvPr id="269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349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900" dirty="0" smtClean="0">
                  <a:solidFill>
                    <a:srgbClr val="FFFFFF"/>
                  </a:solidFill>
                  <a:latin typeface="Arial" charset="0"/>
                </a:rPr>
                <a:t>Y</a:t>
              </a:r>
              <a:r>
                <a:rPr lang="ru-RU" sz="1900" dirty="0" smtClean="0">
                  <a:solidFill>
                    <a:srgbClr val="FFFFFF"/>
                  </a:solidFill>
                  <a:latin typeface="Arial" charset="0"/>
                </a:rPr>
                <a:t>60</a:t>
              </a:r>
              <a:r>
                <a:rPr lang="en-CA" sz="1900" dirty="0" smtClean="0">
                  <a:solidFill>
                    <a:srgbClr val="FFFFFF"/>
                  </a:solidFill>
                  <a:latin typeface="Arial" charset="0"/>
                </a:rPr>
                <a:t>5</a:t>
              </a:r>
              <a:endParaRPr lang="en-US" sz="1900" dirty="0">
                <a:solidFill>
                  <a:srgbClr val="FFFFFF"/>
                </a:solidFill>
              </a:endParaRPr>
            </a:p>
          </p:txBody>
        </p:sp>
      </p:grpSp>
      <p:cxnSp>
        <p:nvCxnSpPr>
          <p:cNvPr id="270" name="Elbow Connector 269"/>
          <p:cNvCxnSpPr/>
          <p:nvPr/>
        </p:nvCxnSpPr>
        <p:spPr bwMode="auto">
          <a:xfrm rot="16200000" flipV="1">
            <a:off x="6801984" y="3676472"/>
            <a:ext cx="1252053" cy="543047"/>
          </a:xfrm>
          <a:prstGeom prst="bentConnector3">
            <a:avLst>
              <a:gd name="adj1" fmla="val 100233"/>
            </a:avLst>
          </a:prstGeom>
          <a:ln w="38100" cmpd="sng">
            <a:solidFill>
              <a:srgbClr val="8EB8D8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272" name="Group 271"/>
          <p:cNvGrpSpPr/>
          <p:nvPr/>
        </p:nvGrpSpPr>
        <p:grpSpPr>
          <a:xfrm>
            <a:off x="11126323" y="7878028"/>
            <a:ext cx="2269001" cy="743574"/>
            <a:chOff x="336445" y="3634424"/>
            <a:chExt cx="1574027" cy="540000"/>
          </a:xfrm>
        </p:grpSpPr>
        <p:sp>
          <p:nvSpPr>
            <p:cNvPr id="273" name="Snip Same Side Corner Rectangle 272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74" name="TextBox 273"/>
            <p:cNvSpPr txBox="1"/>
            <p:nvPr/>
          </p:nvSpPr>
          <p:spPr>
            <a:xfrm>
              <a:off x="336445" y="3639736"/>
              <a:ext cx="1574027" cy="530660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800" dirty="0" smtClean="0">
                  <a:solidFill>
                    <a:schemeClr val="bg1"/>
                  </a:solidFill>
                  <a:latin typeface="Arial" charset="0"/>
                </a:rPr>
                <a:t>RASA1/</a:t>
              </a:r>
              <a:r>
                <a:rPr lang="en-US" sz="1800" dirty="0" err="1" smtClean="0">
                  <a:solidFill>
                    <a:schemeClr val="bg1"/>
                  </a:solidFill>
                  <a:latin typeface="Arial" charset="0"/>
                </a:rPr>
                <a:t>RasGAP</a:t>
              </a:r>
              <a:endParaRPr lang="en-US" sz="1800" dirty="0" smtClean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90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P20936</a:t>
              </a:r>
              <a:endParaRPr lang="en-US" sz="190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275" name="Elbow Connector 274"/>
          <p:cNvCxnSpPr/>
          <p:nvPr/>
        </p:nvCxnSpPr>
        <p:spPr bwMode="auto">
          <a:xfrm rot="16200000" flipH="1">
            <a:off x="5061372" y="7510349"/>
            <a:ext cx="5297900" cy="440872"/>
          </a:xfrm>
          <a:prstGeom prst="bentConnector3">
            <a:avLst>
              <a:gd name="adj1" fmla="val 460"/>
            </a:avLst>
          </a:prstGeom>
          <a:ln w="38100" cmpd="sng">
            <a:solidFill>
              <a:srgbClr val="FFF777"/>
            </a:solidFill>
            <a:prstDash val="sysDash"/>
            <a:headEnd type="arrow" w="med" len="med"/>
            <a:tailEnd type="none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276" name="Group 275"/>
          <p:cNvGrpSpPr/>
          <p:nvPr/>
        </p:nvGrpSpPr>
        <p:grpSpPr>
          <a:xfrm>
            <a:off x="2637888" y="5533475"/>
            <a:ext cx="1663657" cy="730713"/>
            <a:chOff x="537046" y="349955"/>
            <a:chExt cx="1154094" cy="530659"/>
          </a:xfrm>
        </p:grpSpPr>
        <p:sp>
          <p:nvSpPr>
            <p:cNvPr id="277" name="Rounded Rectangle 276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78" name="Rectangle 277"/>
            <p:cNvSpPr/>
            <p:nvPr/>
          </p:nvSpPr>
          <p:spPr>
            <a:xfrm>
              <a:off x="537046" y="349955"/>
              <a:ext cx="1154094" cy="53065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900" dirty="0" smtClean="0">
                  <a:solidFill>
                    <a:schemeClr val="bg1"/>
                  </a:solidFill>
                  <a:latin typeface="Arial" charset="0"/>
                </a:rPr>
                <a:t>ABL1</a:t>
              </a:r>
            </a:p>
            <a:p>
              <a:pPr algn="ctr">
                <a:lnSpc>
                  <a:spcPct val="110000"/>
                </a:lnSpc>
              </a:pPr>
              <a:r>
                <a:rPr lang="en-US" sz="190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P00519</a:t>
              </a:r>
              <a:endParaRPr lang="en-US" sz="190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grpSp>
        <p:nvGrpSpPr>
          <p:cNvPr id="279" name="Group 278"/>
          <p:cNvGrpSpPr/>
          <p:nvPr/>
        </p:nvGrpSpPr>
        <p:grpSpPr>
          <a:xfrm>
            <a:off x="11742549" y="1955593"/>
            <a:ext cx="1172218" cy="381991"/>
            <a:chOff x="7630676" y="5329407"/>
            <a:chExt cx="862158" cy="334958"/>
          </a:xfrm>
        </p:grpSpPr>
        <p:sp>
          <p:nvSpPr>
            <p:cNvPr id="280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900"/>
            </a:p>
          </p:txBody>
        </p:sp>
        <p:sp>
          <p:nvSpPr>
            <p:cNvPr id="281" name="Text Box 157"/>
            <p:cNvSpPr txBox="1">
              <a:spLocks noChangeArrowheads="1"/>
            </p:cNvSpPr>
            <p:nvPr/>
          </p:nvSpPr>
          <p:spPr bwMode="auto">
            <a:xfrm>
              <a:off x="7630676" y="5329407"/>
              <a:ext cx="862158" cy="3349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900" dirty="0" smtClean="0">
                  <a:solidFill>
                    <a:srgbClr val="FFFFFF"/>
                  </a:solidFill>
                  <a:latin typeface="Arial" charset="0"/>
                </a:rPr>
                <a:t>-Y1018</a:t>
              </a:r>
              <a:endParaRPr lang="en-US" sz="190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282" name="Group 281"/>
          <p:cNvGrpSpPr/>
          <p:nvPr/>
        </p:nvGrpSpPr>
        <p:grpSpPr>
          <a:xfrm>
            <a:off x="11742549" y="2269933"/>
            <a:ext cx="1172218" cy="381991"/>
            <a:chOff x="7630676" y="5329407"/>
            <a:chExt cx="862158" cy="334958"/>
          </a:xfrm>
        </p:grpSpPr>
        <p:sp>
          <p:nvSpPr>
            <p:cNvPr id="283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900"/>
            </a:p>
          </p:txBody>
        </p:sp>
        <p:sp>
          <p:nvSpPr>
            <p:cNvPr id="284" name="Text Box 157"/>
            <p:cNvSpPr txBox="1">
              <a:spLocks noChangeArrowheads="1"/>
            </p:cNvSpPr>
            <p:nvPr/>
          </p:nvSpPr>
          <p:spPr bwMode="auto">
            <a:xfrm>
              <a:off x="7630676" y="5329407"/>
              <a:ext cx="862158" cy="3349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900" dirty="0" smtClean="0">
                  <a:solidFill>
                    <a:srgbClr val="FFFFFF"/>
                  </a:solidFill>
                  <a:latin typeface="Arial" charset="0"/>
                </a:rPr>
                <a:t>-Y1059</a:t>
              </a:r>
              <a:endParaRPr lang="en-US" sz="190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285" name="Group 284"/>
          <p:cNvGrpSpPr/>
          <p:nvPr/>
        </p:nvGrpSpPr>
        <p:grpSpPr>
          <a:xfrm>
            <a:off x="11742549" y="2586050"/>
            <a:ext cx="1172218" cy="381991"/>
            <a:chOff x="7630676" y="5329407"/>
            <a:chExt cx="862158" cy="334958"/>
          </a:xfrm>
        </p:grpSpPr>
        <p:sp>
          <p:nvSpPr>
            <p:cNvPr id="286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900"/>
            </a:p>
          </p:txBody>
        </p:sp>
        <p:sp>
          <p:nvSpPr>
            <p:cNvPr id="287" name="Text Box 157"/>
            <p:cNvSpPr txBox="1">
              <a:spLocks noChangeArrowheads="1"/>
            </p:cNvSpPr>
            <p:nvPr/>
          </p:nvSpPr>
          <p:spPr bwMode="auto">
            <a:xfrm>
              <a:off x="7630676" y="5329407"/>
              <a:ext cx="862158" cy="3349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900" dirty="0" smtClean="0">
                  <a:solidFill>
                    <a:srgbClr val="FFFFFF"/>
                  </a:solidFill>
                  <a:latin typeface="Arial" charset="0"/>
                </a:rPr>
                <a:t>-Y1172</a:t>
              </a:r>
              <a:endParaRPr lang="en-US" sz="1900" dirty="0">
                <a:solidFill>
                  <a:srgbClr val="FFFFFF"/>
                </a:solidFill>
              </a:endParaRPr>
            </a:p>
          </p:txBody>
        </p:sp>
      </p:grpSp>
      <p:cxnSp>
        <p:nvCxnSpPr>
          <p:cNvPr id="288" name="Elbow Connector 287"/>
          <p:cNvCxnSpPr/>
          <p:nvPr/>
        </p:nvCxnSpPr>
        <p:spPr bwMode="auto">
          <a:xfrm rot="5400000" flipH="1" flipV="1">
            <a:off x="9902313" y="3257593"/>
            <a:ext cx="3072506" cy="903767"/>
          </a:xfrm>
          <a:prstGeom prst="bentConnector3">
            <a:avLst>
              <a:gd name="adj1" fmla="val 100151"/>
            </a:avLst>
          </a:prstGeom>
          <a:ln w="38100" cmpd="sng">
            <a:solidFill>
              <a:srgbClr val="FF000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291" name="Group 290"/>
          <p:cNvGrpSpPr/>
          <p:nvPr/>
        </p:nvGrpSpPr>
        <p:grpSpPr>
          <a:xfrm>
            <a:off x="2404685" y="7884459"/>
            <a:ext cx="2195022" cy="730713"/>
            <a:chOff x="371271" y="1139280"/>
            <a:chExt cx="1522707" cy="530659"/>
          </a:xfrm>
        </p:grpSpPr>
        <p:sp>
          <p:nvSpPr>
            <p:cNvPr id="292" name="Rounded Rectangle 291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93" name="Rectangle 292"/>
            <p:cNvSpPr/>
            <p:nvPr/>
          </p:nvSpPr>
          <p:spPr>
            <a:xfrm>
              <a:off x="371271" y="1139280"/>
              <a:ext cx="1522707" cy="53065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900" dirty="0" smtClean="0">
                  <a:solidFill>
                    <a:schemeClr val="bg1"/>
                  </a:solidFill>
                  <a:latin typeface="Arial" charset="0"/>
                </a:rPr>
                <a:t>KALRN</a:t>
              </a:r>
              <a:endParaRPr lang="en-US" sz="19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90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O60229</a:t>
              </a:r>
              <a:endParaRPr lang="en-US" sz="190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95" name="Group 294"/>
          <p:cNvGrpSpPr/>
          <p:nvPr/>
        </p:nvGrpSpPr>
        <p:grpSpPr>
          <a:xfrm>
            <a:off x="8648354" y="1663950"/>
            <a:ext cx="1663657" cy="730713"/>
            <a:chOff x="537046" y="349955"/>
            <a:chExt cx="1154094" cy="530659"/>
          </a:xfrm>
        </p:grpSpPr>
        <p:sp>
          <p:nvSpPr>
            <p:cNvPr id="296" name="Rounded Rectangle 295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97" name="Rectangle 296"/>
            <p:cNvSpPr/>
            <p:nvPr/>
          </p:nvSpPr>
          <p:spPr>
            <a:xfrm>
              <a:off x="537046" y="349955"/>
              <a:ext cx="1154094" cy="53065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900" dirty="0" err="1" smtClean="0">
                  <a:solidFill>
                    <a:schemeClr val="bg1"/>
                  </a:solidFill>
                  <a:latin typeface="Arial" charset="0"/>
                </a:rPr>
                <a:t>Src</a:t>
              </a:r>
              <a:endParaRPr lang="en-US" sz="19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90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P12931</a:t>
              </a:r>
              <a:endParaRPr lang="en-US" sz="190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grpSp>
        <p:nvGrpSpPr>
          <p:cNvPr id="299" name="Group 298"/>
          <p:cNvGrpSpPr/>
          <p:nvPr/>
        </p:nvGrpSpPr>
        <p:grpSpPr>
          <a:xfrm>
            <a:off x="11346928" y="4369819"/>
            <a:ext cx="1812919" cy="743574"/>
            <a:chOff x="507046" y="3634424"/>
            <a:chExt cx="1257639" cy="540000"/>
          </a:xfrm>
        </p:grpSpPr>
        <p:sp>
          <p:nvSpPr>
            <p:cNvPr id="300" name="Snip Same Side Corner Rectangle 299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01" name="TextBox 300"/>
            <p:cNvSpPr txBox="1"/>
            <p:nvPr/>
          </p:nvSpPr>
          <p:spPr>
            <a:xfrm>
              <a:off x="507046" y="3639736"/>
              <a:ext cx="1257639" cy="530660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900" dirty="0" smtClean="0">
                  <a:solidFill>
                    <a:schemeClr val="bg1"/>
                  </a:solidFill>
                  <a:latin typeface="Arial" charset="0"/>
                </a:rPr>
                <a:t>ARHGEF15</a:t>
              </a:r>
            </a:p>
            <a:p>
              <a:pPr algn="ctr">
                <a:lnSpc>
                  <a:spcPct val="110000"/>
                </a:lnSpc>
              </a:pPr>
              <a:r>
                <a:rPr lang="en-US" sz="190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O94989</a:t>
              </a:r>
              <a:endParaRPr lang="en-US" sz="190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302" name="Group 301"/>
          <p:cNvGrpSpPr/>
          <p:nvPr/>
        </p:nvGrpSpPr>
        <p:grpSpPr>
          <a:xfrm>
            <a:off x="11742549" y="4007301"/>
            <a:ext cx="1172218" cy="381991"/>
            <a:chOff x="7630676" y="5329407"/>
            <a:chExt cx="862158" cy="334958"/>
          </a:xfrm>
        </p:grpSpPr>
        <p:sp>
          <p:nvSpPr>
            <p:cNvPr id="303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900"/>
            </a:p>
          </p:txBody>
        </p:sp>
        <p:sp>
          <p:nvSpPr>
            <p:cNvPr id="304" name="Text Box 157"/>
            <p:cNvSpPr txBox="1">
              <a:spLocks noChangeArrowheads="1"/>
            </p:cNvSpPr>
            <p:nvPr/>
          </p:nvSpPr>
          <p:spPr bwMode="auto">
            <a:xfrm>
              <a:off x="7630676" y="5329407"/>
              <a:ext cx="862158" cy="3349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900" dirty="0" smtClean="0">
                  <a:solidFill>
                    <a:srgbClr val="FFFFFF"/>
                  </a:solidFill>
                  <a:latin typeface="Arial" charset="0"/>
                </a:rPr>
                <a:t>-Y353</a:t>
              </a:r>
              <a:endParaRPr lang="en-US" sz="1900" dirty="0">
                <a:solidFill>
                  <a:srgbClr val="FFFFFF"/>
                </a:solidFill>
              </a:endParaRPr>
            </a:p>
          </p:txBody>
        </p:sp>
      </p:grpSp>
      <p:cxnSp>
        <p:nvCxnSpPr>
          <p:cNvPr id="305" name="Elbow Connector 304"/>
          <p:cNvCxnSpPr/>
          <p:nvPr/>
        </p:nvCxnSpPr>
        <p:spPr bwMode="auto">
          <a:xfrm>
            <a:off x="7487303" y="4933158"/>
            <a:ext cx="3499380" cy="295638"/>
          </a:xfrm>
          <a:prstGeom prst="bentConnector3">
            <a:avLst>
              <a:gd name="adj1" fmla="val 25322"/>
            </a:avLst>
          </a:prstGeom>
          <a:ln w="38100" cmpd="sng">
            <a:solidFill>
              <a:srgbClr val="FF0000"/>
            </a:solidFill>
            <a:headEnd type="none" w="med" len="med"/>
            <a:tailEnd type="none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306" name="Group 305"/>
          <p:cNvGrpSpPr/>
          <p:nvPr/>
        </p:nvGrpSpPr>
        <p:grpSpPr>
          <a:xfrm>
            <a:off x="5430345" y="8952243"/>
            <a:ext cx="1812919" cy="787058"/>
            <a:chOff x="507046" y="3602845"/>
            <a:chExt cx="1257639" cy="571579"/>
          </a:xfrm>
        </p:grpSpPr>
        <p:sp>
          <p:nvSpPr>
            <p:cNvPr id="307" name="Snip Same Side Corner Rectangle 306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08" name="TextBox 307"/>
            <p:cNvSpPr txBox="1"/>
            <p:nvPr/>
          </p:nvSpPr>
          <p:spPr>
            <a:xfrm>
              <a:off x="507046" y="3602845"/>
              <a:ext cx="1257639" cy="530660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900" dirty="0" smtClean="0">
                  <a:solidFill>
                    <a:schemeClr val="bg1"/>
                  </a:solidFill>
                  <a:latin typeface="Arial" charset="0"/>
                </a:rPr>
                <a:t>GRIP1</a:t>
              </a:r>
            </a:p>
            <a:p>
              <a:pPr algn="ctr">
                <a:lnSpc>
                  <a:spcPct val="110000"/>
                </a:lnSpc>
              </a:pPr>
              <a:r>
                <a:rPr lang="en-US" sz="190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Q9Y3R0</a:t>
              </a:r>
              <a:endParaRPr lang="en-US" sz="190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313" name="Group 312"/>
          <p:cNvGrpSpPr/>
          <p:nvPr/>
        </p:nvGrpSpPr>
        <p:grpSpPr>
          <a:xfrm>
            <a:off x="8648354" y="2987680"/>
            <a:ext cx="1663657" cy="730713"/>
            <a:chOff x="537046" y="349955"/>
            <a:chExt cx="1154094" cy="530659"/>
          </a:xfrm>
        </p:grpSpPr>
        <p:sp>
          <p:nvSpPr>
            <p:cNvPr id="314" name="Rounded Rectangle 313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15" name="Rectangle 314"/>
            <p:cNvSpPr/>
            <p:nvPr/>
          </p:nvSpPr>
          <p:spPr>
            <a:xfrm>
              <a:off x="537046" y="349955"/>
              <a:ext cx="1154094" cy="53065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900" dirty="0" smtClean="0">
                  <a:solidFill>
                    <a:schemeClr val="bg1"/>
                  </a:solidFill>
                  <a:latin typeface="Arial" charset="0"/>
                </a:rPr>
                <a:t>FAK</a:t>
              </a:r>
              <a:endParaRPr lang="en-US" sz="19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90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Q05397</a:t>
              </a:r>
              <a:endParaRPr lang="en-US" sz="190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grpSp>
        <p:nvGrpSpPr>
          <p:cNvPr id="316" name="Group 315"/>
          <p:cNvGrpSpPr/>
          <p:nvPr/>
        </p:nvGrpSpPr>
        <p:grpSpPr>
          <a:xfrm>
            <a:off x="8894073" y="1288188"/>
            <a:ext cx="1172218" cy="381991"/>
            <a:chOff x="7620678" y="5024219"/>
            <a:chExt cx="862158" cy="334958"/>
          </a:xfrm>
        </p:grpSpPr>
        <p:sp>
          <p:nvSpPr>
            <p:cNvPr id="317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900"/>
            </a:p>
          </p:txBody>
        </p:sp>
        <p:sp>
          <p:nvSpPr>
            <p:cNvPr id="318" name="Text Box 154"/>
            <p:cNvSpPr txBox="1">
              <a:spLocks noChangeArrowheads="1"/>
            </p:cNvSpPr>
            <p:nvPr/>
          </p:nvSpPr>
          <p:spPr bwMode="auto">
            <a:xfrm>
              <a:off x="7620678" y="5024219"/>
              <a:ext cx="862158" cy="3349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900" dirty="0" smtClean="0">
                  <a:solidFill>
                    <a:schemeClr val="bg1"/>
                  </a:solidFill>
                  <a:latin typeface="Arial" charset="0"/>
                </a:rPr>
                <a:t>+Y418</a:t>
              </a:r>
              <a:endParaRPr lang="en-US" sz="19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19" name="Group 318"/>
          <p:cNvGrpSpPr/>
          <p:nvPr/>
        </p:nvGrpSpPr>
        <p:grpSpPr>
          <a:xfrm>
            <a:off x="8894073" y="2626595"/>
            <a:ext cx="1172218" cy="381991"/>
            <a:chOff x="7620678" y="5024219"/>
            <a:chExt cx="862158" cy="334958"/>
          </a:xfrm>
        </p:grpSpPr>
        <p:sp>
          <p:nvSpPr>
            <p:cNvPr id="320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900"/>
            </a:p>
          </p:txBody>
        </p:sp>
        <p:sp>
          <p:nvSpPr>
            <p:cNvPr id="321" name="Text Box 154"/>
            <p:cNvSpPr txBox="1">
              <a:spLocks noChangeArrowheads="1"/>
            </p:cNvSpPr>
            <p:nvPr/>
          </p:nvSpPr>
          <p:spPr bwMode="auto">
            <a:xfrm>
              <a:off x="7620678" y="5024219"/>
              <a:ext cx="862158" cy="3349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900" dirty="0" smtClean="0">
                  <a:solidFill>
                    <a:schemeClr val="bg1"/>
                  </a:solidFill>
                  <a:latin typeface="Arial" charset="0"/>
                </a:rPr>
                <a:t>+Y397</a:t>
              </a:r>
              <a:endParaRPr lang="en-US" sz="1900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323" name="Elbow Connector 322"/>
          <p:cNvCxnSpPr/>
          <p:nvPr/>
        </p:nvCxnSpPr>
        <p:spPr bwMode="auto">
          <a:xfrm rot="5400000">
            <a:off x="6183475" y="2791128"/>
            <a:ext cx="3273827" cy="627131"/>
          </a:xfrm>
          <a:prstGeom prst="bentConnector3">
            <a:avLst>
              <a:gd name="adj1" fmla="val 100687"/>
            </a:avLst>
          </a:prstGeom>
          <a:ln w="38100" cmpd="sng">
            <a:solidFill>
              <a:srgbClr val="00C100"/>
            </a:solidFill>
            <a:headEnd type="none" w="med" len="med"/>
            <a:tailEnd type="none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328" name="Group 327"/>
          <p:cNvGrpSpPr/>
          <p:nvPr/>
        </p:nvGrpSpPr>
        <p:grpSpPr>
          <a:xfrm>
            <a:off x="5452168" y="7878028"/>
            <a:ext cx="1812919" cy="743574"/>
            <a:chOff x="507046" y="3634424"/>
            <a:chExt cx="1257639" cy="540000"/>
          </a:xfrm>
        </p:grpSpPr>
        <p:sp>
          <p:nvSpPr>
            <p:cNvPr id="329" name="Snip Same Side Corner Rectangle 328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30" name="TextBox 329"/>
            <p:cNvSpPr txBox="1"/>
            <p:nvPr/>
          </p:nvSpPr>
          <p:spPr>
            <a:xfrm>
              <a:off x="507046" y="3639736"/>
              <a:ext cx="1257639" cy="530660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900" dirty="0" smtClean="0">
                  <a:solidFill>
                    <a:schemeClr val="bg1"/>
                  </a:solidFill>
                  <a:latin typeface="Arial" charset="0"/>
                </a:rPr>
                <a:t>Grb2</a:t>
              </a:r>
            </a:p>
            <a:p>
              <a:pPr algn="ctr">
                <a:lnSpc>
                  <a:spcPct val="110000"/>
                </a:lnSpc>
              </a:pPr>
              <a:r>
                <a:rPr lang="en-US" sz="190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P62993</a:t>
              </a:r>
              <a:endParaRPr lang="en-US" sz="190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sp>
        <p:nvSpPr>
          <p:cNvPr id="135" name="TextBox 134"/>
          <p:cNvSpPr txBox="1"/>
          <p:nvPr/>
        </p:nvSpPr>
        <p:spPr>
          <a:xfrm>
            <a:off x="2885162" y="1974630"/>
            <a:ext cx="1765344" cy="381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00" dirty="0" smtClean="0">
                <a:solidFill>
                  <a:srgbClr val="FFF777"/>
                </a:solidFill>
                <a:latin typeface="Arial"/>
                <a:cs typeface="Arial"/>
              </a:rPr>
              <a:t>LIGANDS</a:t>
            </a:r>
            <a:endParaRPr lang="en-US" sz="1900" dirty="0">
              <a:solidFill>
                <a:srgbClr val="FFF777"/>
              </a:solidFill>
              <a:latin typeface="Arial"/>
              <a:cs typeface="Arial"/>
            </a:endParaRPr>
          </a:p>
        </p:txBody>
      </p:sp>
      <p:cxnSp>
        <p:nvCxnSpPr>
          <p:cNvPr id="138" name="Straight Connector 137"/>
          <p:cNvCxnSpPr/>
          <p:nvPr/>
        </p:nvCxnSpPr>
        <p:spPr bwMode="auto">
          <a:xfrm>
            <a:off x="4311114" y="4616544"/>
            <a:ext cx="799015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C100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40" name="Straight Connector 139"/>
          <p:cNvCxnSpPr/>
          <p:nvPr/>
        </p:nvCxnSpPr>
        <p:spPr bwMode="auto">
          <a:xfrm>
            <a:off x="4310430" y="3718685"/>
            <a:ext cx="799015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C100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141" name="Group 140"/>
          <p:cNvGrpSpPr/>
          <p:nvPr/>
        </p:nvGrpSpPr>
        <p:grpSpPr>
          <a:xfrm>
            <a:off x="8894073" y="4013505"/>
            <a:ext cx="1172218" cy="381991"/>
            <a:chOff x="7592082" y="6020192"/>
            <a:chExt cx="862158" cy="334958"/>
          </a:xfrm>
        </p:grpSpPr>
        <p:sp>
          <p:nvSpPr>
            <p:cNvPr id="142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900"/>
            </a:p>
          </p:txBody>
        </p:sp>
        <p:sp>
          <p:nvSpPr>
            <p:cNvPr id="144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349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900" dirty="0" smtClean="0">
                  <a:solidFill>
                    <a:srgbClr val="FFFFFF"/>
                  </a:solidFill>
                  <a:latin typeface="Arial" charset="0"/>
                </a:rPr>
                <a:t>Y</a:t>
              </a:r>
              <a:r>
                <a:rPr lang="en-CA" sz="1900" dirty="0" smtClean="0">
                  <a:solidFill>
                    <a:srgbClr val="FFFFFF"/>
                  </a:solidFill>
                  <a:latin typeface="Arial" charset="0"/>
                </a:rPr>
                <a:t>66</a:t>
              </a:r>
              <a:endParaRPr lang="en-US" sz="190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45" name="Group 144"/>
          <p:cNvGrpSpPr/>
          <p:nvPr/>
        </p:nvGrpSpPr>
        <p:grpSpPr>
          <a:xfrm>
            <a:off x="11322185" y="2971391"/>
            <a:ext cx="1862404" cy="763291"/>
            <a:chOff x="3740102" y="2066168"/>
            <a:chExt cx="1257639" cy="534778"/>
          </a:xfrm>
        </p:grpSpPr>
        <p:sp>
          <p:nvSpPr>
            <p:cNvPr id="146" name="Rounded Rectangle 145"/>
            <p:cNvSpPr/>
            <p:nvPr/>
          </p:nvSpPr>
          <p:spPr bwMode="auto">
            <a:xfrm>
              <a:off x="3833907" y="2066168"/>
              <a:ext cx="1070029" cy="534778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47" name="TextBox 146"/>
            <p:cNvSpPr txBox="1"/>
            <p:nvPr/>
          </p:nvSpPr>
          <p:spPr>
            <a:xfrm>
              <a:off x="3740102" y="2068869"/>
              <a:ext cx="1257639" cy="48841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800" dirty="0" smtClean="0">
                  <a:solidFill>
                    <a:schemeClr val="bg1"/>
                  </a:solidFill>
                  <a:latin typeface="Arial" charset="0"/>
                </a:rPr>
                <a:t>SYNJ1</a:t>
              </a:r>
            </a:p>
            <a:p>
              <a:pPr algn="ctr">
                <a:lnSpc>
                  <a:spcPct val="110000"/>
                </a:lnSpc>
              </a:pPr>
              <a:r>
                <a:rPr lang="en-US" sz="1800" dirty="0" smtClean="0">
                  <a:solidFill>
                    <a:schemeClr val="accent2">
                      <a:lumMod val="20000"/>
                      <a:lumOff val="80000"/>
                    </a:schemeClr>
                  </a:solidFill>
                  <a:latin typeface="Arial" charset="0"/>
                </a:rPr>
                <a:t>O43426</a:t>
              </a:r>
              <a:endParaRPr lang="en-US" sz="1800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4" name="Straight Arrow Connector 13"/>
          <p:cNvCxnSpPr/>
          <p:nvPr/>
        </p:nvCxnSpPr>
        <p:spPr bwMode="auto">
          <a:xfrm flipH="1">
            <a:off x="7108497" y="3586867"/>
            <a:ext cx="586199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57" name="Straight Arrow Connector 156"/>
          <p:cNvCxnSpPr/>
          <p:nvPr/>
        </p:nvCxnSpPr>
        <p:spPr bwMode="auto">
          <a:xfrm flipH="1">
            <a:off x="7466513" y="4549632"/>
            <a:ext cx="226405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8EB8D8"/>
            </a:solidFill>
            <a:prstDash val="solid"/>
            <a:round/>
            <a:headEnd type="none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159" name="Group 158"/>
          <p:cNvGrpSpPr/>
          <p:nvPr/>
        </p:nvGrpSpPr>
        <p:grpSpPr>
          <a:xfrm>
            <a:off x="2647457" y="6831451"/>
            <a:ext cx="1663657" cy="730713"/>
            <a:chOff x="537046" y="349955"/>
            <a:chExt cx="1154094" cy="530659"/>
          </a:xfrm>
        </p:grpSpPr>
        <p:sp>
          <p:nvSpPr>
            <p:cNvPr id="160" name="Rounded Rectangle 159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61" name="Rectangle 160"/>
            <p:cNvSpPr/>
            <p:nvPr/>
          </p:nvSpPr>
          <p:spPr>
            <a:xfrm>
              <a:off x="537046" y="349955"/>
              <a:ext cx="1154094" cy="53065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900" dirty="0" smtClean="0">
                  <a:solidFill>
                    <a:schemeClr val="bg1"/>
                  </a:solidFill>
                  <a:latin typeface="Arial" charset="0"/>
                </a:rPr>
                <a:t>RYK</a:t>
              </a:r>
              <a:endParaRPr lang="en-US" sz="19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90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P34925</a:t>
              </a:r>
              <a:endParaRPr lang="en-US" sz="190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grpSp>
        <p:nvGrpSpPr>
          <p:cNvPr id="162" name="Group 161"/>
          <p:cNvGrpSpPr/>
          <p:nvPr/>
        </p:nvGrpSpPr>
        <p:grpSpPr>
          <a:xfrm>
            <a:off x="8487382" y="6785943"/>
            <a:ext cx="1985601" cy="821728"/>
            <a:chOff x="473789" y="5344549"/>
            <a:chExt cx="1257639" cy="540000"/>
          </a:xfrm>
        </p:grpSpPr>
        <p:sp>
          <p:nvSpPr>
            <p:cNvPr id="163" name="Snip Same Side Corner Rectangle 162"/>
            <p:cNvSpPr/>
            <p:nvPr/>
          </p:nvSpPr>
          <p:spPr bwMode="auto">
            <a:xfrm>
              <a:off x="562608" y="5344549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BDB70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64" name="TextBox 163"/>
            <p:cNvSpPr txBox="1"/>
            <p:nvPr/>
          </p:nvSpPr>
          <p:spPr>
            <a:xfrm>
              <a:off x="473789" y="5349861"/>
              <a:ext cx="1257639" cy="480189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900" dirty="0" smtClean="0">
                  <a:solidFill>
                    <a:srgbClr val="262626"/>
                  </a:solidFill>
                  <a:latin typeface="Arial" charset="0"/>
                </a:rPr>
                <a:t>SDC2</a:t>
              </a:r>
            </a:p>
            <a:p>
              <a:pPr algn="ctr">
                <a:lnSpc>
                  <a:spcPct val="110000"/>
                </a:lnSpc>
              </a:pPr>
              <a:r>
                <a:rPr lang="en-US" sz="1900" dirty="0" smtClean="0">
                  <a:solidFill>
                    <a:srgbClr val="7F773E"/>
                  </a:solidFill>
                  <a:latin typeface="Arial" charset="0"/>
                </a:rPr>
                <a:t>P34741</a:t>
              </a:r>
              <a:endParaRPr lang="en-US" sz="1900" dirty="0">
                <a:solidFill>
                  <a:srgbClr val="7F773E"/>
                </a:solidFill>
              </a:endParaRPr>
            </a:p>
          </p:txBody>
        </p:sp>
      </p:grpSp>
      <p:grpSp>
        <p:nvGrpSpPr>
          <p:cNvPr id="165" name="Group 164"/>
          <p:cNvGrpSpPr/>
          <p:nvPr/>
        </p:nvGrpSpPr>
        <p:grpSpPr>
          <a:xfrm>
            <a:off x="14065547" y="8949412"/>
            <a:ext cx="1851582" cy="792720"/>
            <a:chOff x="672022" y="2702334"/>
            <a:chExt cx="1106841" cy="473873"/>
          </a:xfrm>
        </p:grpSpPr>
        <p:sp>
          <p:nvSpPr>
            <p:cNvPr id="166" name="Snip Same Side Corner Rectangle 165"/>
            <p:cNvSpPr/>
            <p:nvPr/>
          </p:nvSpPr>
          <p:spPr bwMode="auto">
            <a:xfrm>
              <a:off x="750191" y="2718148"/>
              <a:ext cx="950502" cy="458059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67" name="TextBox 166"/>
            <p:cNvSpPr txBox="1"/>
            <p:nvPr/>
          </p:nvSpPr>
          <p:spPr>
            <a:xfrm>
              <a:off x="672022" y="2702334"/>
              <a:ext cx="1106841" cy="436806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900" dirty="0" smtClean="0">
                  <a:solidFill>
                    <a:schemeClr val="bg1"/>
                  </a:solidFill>
                  <a:latin typeface="Arial" charset="0"/>
                </a:rPr>
                <a:t>ERF</a:t>
              </a:r>
              <a:endParaRPr lang="en-US" sz="19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900" dirty="0" smtClean="0">
                  <a:solidFill>
                    <a:srgbClr val="C78747"/>
                  </a:solidFill>
                  <a:latin typeface="Arial" charset="0"/>
                </a:rPr>
                <a:t>P50548</a:t>
              </a:r>
              <a:endParaRPr lang="en-US" sz="1900" dirty="0">
                <a:solidFill>
                  <a:srgbClr val="C78747"/>
                </a:solidFill>
              </a:endParaRPr>
            </a:p>
          </p:txBody>
        </p:sp>
      </p:grpSp>
      <p:grpSp>
        <p:nvGrpSpPr>
          <p:cNvPr id="168" name="Group 167"/>
          <p:cNvGrpSpPr/>
          <p:nvPr/>
        </p:nvGrpSpPr>
        <p:grpSpPr>
          <a:xfrm>
            <a:off x="5394060" y="5489680"/>
            <a:ext cx="1862404" cy="763291"/>
            <a:chOff x="3740102" y="2066168"/>
            <a:chExt cx="1257639" cy="534778"/>
          </a:xfrm>
        </p:grpSpPr>
        <p:sp>
          <p:nvSpPr>
            <p:cNvPr id="169" name="Rounded Rectangle 168"/>
            <p:cNvSpPr/>
            <p:nvPr/>
          </p:nvSpPr>
          <p:spPr bwMode="auto">
            <a:xfrm>
              <a:off x="3833907" y="2066168"/>
              <a:ext cx="1070029" cy="534778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70" name="TextBox 169"/>
            <p:cNvSpPr txBox="1"/>
            <p:nvPr/>
          </p:nvSpPr>
          <p:spPr>
            <a:xfrm>
              <a:off x="3740102" y="2068869"/>
              <a:ext cx="1257639" cy="48841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800" dirty="0" smtClean="0">
                  <a:solidFill>
                    <a:schemeClr val="bg1"/>
                  </a:solidFill>
                  <a:latin typeface="Arial" charset="0"/>
                </a:rPr>
                <a:t>ACP1</a:t>
              </a:r>
            </a:p>
            <a:p>
              <a:pPr algn="ctr">
                <a:lnSpc>
                  <a:spcPct val="110000"/>
                </a:lnSpc>
              </a:pPr>
              <a:r>
                <a:rPr lang="en-US" sz="1800" dirty="0" smtClean="0">
                  <a:solidFill>
                    <a:schemeClr val="accent2">
                      <a:lumMod val="20000"/>
                      <a:lumOff val="80000"/>
                    </a:schemeClr>
                  </a:solidFill>
                  <a:latin typeface="Arial" charset="0"/>
                </a:rPr>
                <a:t>P24666</a:t>
              </a:r>
              <a:endParaRPr lang="en-US" sz="1800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73" name="Group 172"/>
          <p:cNvGrpSpPr/>
          <p:nvPr/>
        </p:nvGrpSpPr>
        <p:grpSpPr>
          <a:xfrm>
            <a:off x="14077182" y="7871498"/>
            <a:ext cx="1828313" cy="756635"/>
            <a:chOff x="507046" y="4525112"/>
            <a:chExt cx="1257639" cy="540000"/>
          </a:xfrm>
        </p:grpSpPr>
        <p:sp>
          <p:nvSpPr>
            <p:cNvPr id="174" name="Snip Same Side Corner Rectangle 173"/>
            <p:cNvSpPr/>
            <p:nvPr/>
          </p:nvSpPr>
          <p:spPr bwMode="auto">
            <a:xfrm>
              <a:off x="595865" y="4525112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02B61A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75" name="TextBox 174"/>
            <p:cNvSpPr txBox="1"/>
            <p:nvPr/>
          </p:nvSpPr>
          <p:spPr>
            <a:xfrm>
              <a:off x="507046" y="4530424"/>
              <a:ext cx="1257639" cy="521500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900" dirty="0" smtClean="0">
                  <a:solidFill>
                    <a:schemeClr val="bg1"/>
                  </a:solidFill>
                  <a:latin typeface="Arial" charset="0"/>
                </a:rPr>
                <a:t>MMP2</a:t>
              </a:r>
            </a:p>
            <a:p>
              <a:pPr algn="ctr">
                <a:lnSpc>
                  <a:spcPct val="110000"/>
                </a:lnSpc>
              </a:pPr>
              <a:r>
                <a:rPr lang="en-US" sz="1900" dirty="0" smtClean="0">
                  <a:solidFill>
                    <a:srgbClr val="C5F2C6"/>
                  </a:solidFill>
                  <a:latin typeface="Arial" charset="0"/>
                </a:rPr>
                <a:t>P08253</a:t>
              </a:r>
              <a:endParaRPr lang="en-US" sz="1900" dirty="0">
                <a:solidFill>
                  <a:srgbClr val="C5F2C6"/>
                </a:solidFill>
              </a:endParaRPr>
            </a:p>
          </p:txBody>
        </p:sp>
      </p:grpSp>
      <p:grpSp>
        <p:nvGrpSpPr>
          <p:cNvPr id="179" name="Group 178"/>
          <p:cNvGrpSpPr/>
          <p:nvPr/>
        </p:nvGrpSpPr>
        <p:grpSpPr>
          <a:xfrm>
            <a:off x="8573723" y="10014064"/>
            <a:ext cx="1812919" cy="787058"/>
            <a:chOff x="507046" y="3602845"/>
            <a:chExt cx="1257639" cy="571579"/>
          </a:xfrm>
        </p:grpSpPr>
        <p:sp>
          <p:nvSpPr>
            <p:cNvPr id="180" name="Snip Same Side Corner Rectangle 179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81" name="TextBox 180"/>
            <p:cNvSpPr txBox="1"/>
            <p:nvPr/>
          </p:nvSpPr>
          <p:spPr>
            <a:xfrm>
              <a:off x="507046" y="3602845"/>
              <a:ext cx="1257639" cy="530660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900" dirty="0" smtClean="0">
                  <a:solidFill>
                    <a:schemeClr val="bg1"/>
                  </a:solidFill>
                  <a:latin typeface="Arial" charset="0"/>
                </a:rPr>
                <a:t>NMDAR1</a:t>
              </a:r>
            </a:p>
            <a:p>
              <a:pPr algn="ctr">
                <a:lnSpc>
                  <a:spcPct val="110000"/>
                </a:lnSpc>
              </a:pPr>
              <a:r>
                <a:rPr lang="en-US" sz="190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Q05586</a:t>
              </a:r>
              <a:endParaRPr lang="en-US" sz="190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82" name="Group 181"/>
          <p:cNvGrpSpPr/>
          <p:nvPr/>
        </p:nvGrpSpPr>
        <p:grpSpPr>
          <a:xfrm>
            <a:off x="5498904" y="10014064"/>
            <a:ext cx="1812919" cy="787058"/>
            <a:chOff x="507046" y="3602845"/>
            <a:chExt cx="1257639" cy="571579"/>
          </a:xfrm>
        </p:grpSpPr>
        <p:sp>
          <p:nvSpPr>
            <p:cNvPr id="183" name="Snip Same Side Corner Rectangle 182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84" name="TextBox 183"/>
            <p:cNvSpPr txBox="1"/>
            <p:nvPr/>
          </p:nvSpPr>
          <p:spPr>
            <a:xfrm>
              <a:off x="507046" y="3602845"/>
              <a:ext cx="1257639" cy="530660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900" dirty="0" smtClean="0">
                  <a:solidFill>
                    <a:schemeClr val="bg1"/>
                  </a:solidFill>
                  <a:latin typeface="Arial" charset="0"/>
                </a:rPr>
                <a:t>HMMR</a:t>
              </a:r>
            </a:p>
            <a:p>
              <a:pPr algn="ctr">
                <a:lnSpc>
                  <a:spcPct val="110000"/>
                </a:lnSpc>
              </a:pPr>
              <a:r>
                <a:rPr lang="en-US" sz="190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O75330</a:t>
              </a:r>
              <a:endParaRPr lang="en-US" sz="190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88" name="Group 187"/>
          <p:cNvGrpSpPr/>
          <p:nvPr/>
        </p:nvGrpSpPr>
        <p:grpSpPr>
          <a:xfrm>
            <a:off x="2391216" y="8980416"/>
            <a:ext cx="2195022" cy="730713"/>
            <a:chOff x="371271" y="1139280"/>
            <a:chExt cx="1522707" cy="530659"/>
          </a:xfrm>
        </p:grpSpPr>
        <p:sp>
          <p:nvSpPr>
            <p:cNvPr id="189" name="Rounded Rectangle 188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90" name="Rectangle 189"/>
            <p:cNvSpPr/>
            <p:nvPr/>
          </p:nvSpPr>
          <p:spPr>
            <a:xfrm>
              <a:off x="371271" y="1139280"/>
              <a:ext cx="1522707" cy="53065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900" dirty="0" err="1" smtClean="0">
                  <a:solidFill>
                    <a:schemeClr val="bg1"/>
                  </a:solidFill>
                  <a:latin typeface="Arial" charset="0"/>
                </a:rPr>
                <a:t>Ksr</a:t>
              </a:r>
              <a:endParaRPr lang="en-US" sz="19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90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Q8IVT5</a:t>
              </a:r>
              <a:endParaRPr lang="en-US" sz="190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94" name="Group 193"/>
          <p:cNvGrpSpPr/>
          <p:nvPr/>
        </p:nvGrpSpPr>
        <p:grpSpPr>
          <a:xfrm>
            <a:off x="14065547" y="10011233"/>
            <a:ext cx="1851582" cy="792720"/>
            <a:chOff x="672022" y="2702334"/>
            <a:chExt cx="1106841" cy="473873"/>
          </a:xfrm>
        </p:grpSpPr>
        <p:sp>
          <p:nvSpPr>
            <p:cNvPr id="195" name="Snip Same Side Corner Rectangle 194"/>
            <p:cNvSpPr/>
            <p:nvPr/>
          </p:nvSpPr>
          <p:spPr bwMode="auto">
            <a:xfrm>
              <a:off x="750191" y="2718148"/>
              <a:ext cx="950502" cy="458059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96" name="TextBox 195"/>
            <p:cNvSpPr txBox="1"/>
            <p:nvPr/>
          </p:nvSpPr>
          <p:spPr>
            <a:xfrm>
              <a:off x="672022" y="2702334"/>
              <a:ext cx="1106841" cy="436806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900" dirty="0" err="1" smtClean="0">
                  <a:solidFill>
                    <a:schemeClr val="bg1"/>
                  </a:solidFill>
                  <a:latin typeface="Arial" charset="0"/>
                </a:rPr>
                <a:t>Fos</a:t>
              </a:r>
              <a:endParaRPr lang="en-US" sz="19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900" dirty="0" smtClean="0">
                  <a:solidFill>
                    <a:srgbClr val="C78747"/>
                  </a:solidFill>
                  <a:latin typeface="Arial" charset="0"/>
                </a:rPr>
                <a:t>P01100</a:t>
              </a:r>
              <a:endParaRPr lang="en-US" sz="1900" dirty="0">
                <a:solidFill>
                  <a:srgbClr val="C78747"/>
                </a:solidFill>
              </a:endParaRPr>
            </a:p>
          </p:txBody>
        </p:sp>
      </p:grpSp>
      <p:grpSp>
        <p:nvGrpSpPr>
          <p:cNvPr id="298" name="Group 297"/>
          <p:cNvGrpSpPr/>
          <p:nvPr/>
        </p:nvGrpSpPr>
        <p:grpSpPr>
          <a:xfrm>
            <a:off x="14077182" y="6818490"/>
            <a:ext cx="1828313" cy="756635"/>
            <a:chOff x="507046" y="4525112"/>
            <a:chExt cx="1257639" cy="540000"/>
          </a:xfrm>
        </p:grpSpPr>
        <p:sp>
          <p:nvSpPr>
            <p:cNvPr id="324" name="Snip Same Side Corner Rectangle 323"/>
            <p:cNvSpPr/>
            <p:nvPr/>
          </p:nvSpPr>
          <p:spPr bwMode="auto">
            <a:xfrm>
              <a:off x="595865" y="4525112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02B61A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25" name="TextBox 324"/>
            <p:cNvSpPr txBox="1"/>
            <p:nvPr/>
          </p:nvSpPr>
          <p:spPr>
            <a:xfrm>
              <a:off x="507046" y="4530424"/>
              <a:ext cx="1257639" cy="521500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900" dirty="0" smtClean="0">
                  <a:solidFill>
                    <a:schemeClr val="bg1"/>
                  </a:solidFill>
                  <a:latin typeface="Arial" charset="0"/>
                </a:rPr>
                <a:t>GRIN2B</a:t>
              </a:r>
            </a:p>
            <a:p>
              <a:pPr algn="ctr">
                <a:lnSpc>
                  <a:spcPct val="110000"/>
                </a:lnSpc>
              </a:pPr>
              <a:r>
                <a:rPr lang="en-US" sz="1900" dirty="0" smtClean="0">
                  <a:solidFill>
                    <a:srgbClr val="C5F2C6"/>
                  </a:solidFill>
                  <a:latin typeface="Arial" charset="0"/>
                </a:rPr>
                <a:t>Q13224</a:t>
              </a:r>
              <a:endParaRPr lang="en-US" sz="1900" dirty="0">
                <a:solidFill>
                  <a:srgbClr val="C5F2C6"/>
                </a:solidFill>
              </a:endParaRPr>
            </a:p>
          </p:txBody>
        </p:sp>
      </p:grpSp>
      <p:grpSp>
        <p:nvGrpSpPr>
          <p:cNvPr id="327" name="Group 326"/>
          <p:cNvGrpSpPr/>
          <p:nvPr/>
        </p:nvGrpSpPr>
        <p:grpSpPr>
          <a:xfrm>
            <a:off x="11346928" y="5505302"/>
            <a:ext cx="1812919" cy="787058"/>
            <a:chOff x="507046" y="3602845"/>
            <a:chExt cx="1257639" cy="571579"/>
          </a:xfrm>
        </p:grpSpPr>
        <p:sp>
          <p:nvSpPr>
            <p:cNvPr id="332" name="Snip Same Side Corner Rectangle 331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33" name="TextBox 332"/>
            <p:cNvSpPr txBox="1"/>
            <p:nvPr/>
          </p:nvSpPr>
          <p:spPr>
            <a:xfrm>
              <a:off x="507046" y="3602845"/>
              <a:ext cx="1257639" cy="530660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900" dirty="0" smtClean="0">
                  <a:solidFill>
                    <a:schemeClr val="bg1"/>
                  </a:solidFill>
                  <a:latin typeface="Arial" charset="0"/>
                </a:rPr>
                <a:t>ARHGEF6</a:t>
              </a:r>
            </a:p>
            <a:p>
              <a:pPr algn="ctr">
                <a:lnSpc>
                  <a:spcPct val="110000"/>
                </a:lnSpc>
              </a:pPr>
              <a:r>
                <a:rPr lang="en-US" sz="190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Q15052</a:t>
              </a:r>
              <a:endParaRPr lang="en-US" sz="190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27" name="Straight Arrow Connector 26"/>
          <p:cNvCxnSpPr/>
          <p:nvPr/>
        </p:nvCxnSpPr>
        <p:spPr bwMode="auto">
          <a:xfrm>
            <a:off x="8133953" y="1475578"/>
            <a:ext cx="931416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34" name="Straight Arrow Connector 333"/>
          <p:cNvCxnSpPr/>
          <p:nvPr/>
        </p:nvCxnSpPr>
        <p:spPr bwMode="auto">
          <a:xfrm>
            <a:off x="8158814" y="2828127"/>
            <a:ext cx="931416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35" name="Straight Arrow Connector 334"/>
          <p:cNvCxnSpPr/>
          <p:nvPr/>
        </p:nvCxnSpPr>
        <p:spPr bwMode="auto">
          <a:xfrm>
            <a:off x="8165713" y="6043877"/>
            <a:ext cx="931416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36" name="Straight Arrow Connector 335"/>
          <p:cNvCxnSpPr/>
          <p:nvPr/>
        </p:nvCxnSpPr>
        <p:spPr bwMode="auto">
          <a:xfrm>
            <a:off x="7692918" y="4204252"/>
            <a:ext cx="1372451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37" name="Straight Arrow Connector 336"/>
          <p:cNvCxnSpPr/>
          <p:nvPr/>
        </p:nvCxnSpPr>
        <p:spPr bwMode="auto">
          <a:xfrm>
            <a:off x="10986683" y="4231509"/>
            <a:ext cx="931416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38" name="Straight Arrow Connector 337"/>
          <p:cNvCxnSpPr/>
          <p:nvPr/>
        </p:nvCxnSpPr>
        <p:spPr bwMode="auto">
          <a:xfrm>
            <a:off x="7717779" y="5746252"/>
            <a:ext cx="1372451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39" name="Straight Arrow Connector 338"/>
          <p:cNvCxnSpPr/>
          <p:nvPr/>
        </p:nvCxnSpPr>
        <p:spPr bwMode="auto">
          <a:xfrm>
            <a:off x="10990357" y="2466107"/>
            <a:ext cx="931416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40" name="Straight Arrow Connector 339"/>
          <p:cNvCxnSpPr/>
          <p:nvPr/>
        </p:nvCxnSpPr>
        <p:spPr bwMode="auto">
          <a:xfrm>
            <a:off x="10990357" y="2785762"/>
            <a:ext cx="931416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41" name="Straight Arrow Connector 340"/>
          <p:cNvCxnSpPr/>
          <p:nvPr/>
        </p:nvCxnSpPr>
        <p:spPr bwMode="auto">
          <a:xfrm>
            <a:off x="5059494" y="4616544"/>
            <a:ext cx="931416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1" name="Straight Connector 50"/>
          <p:cNvCxnSpPr/>
          <p:nvPr/>
        </p:nvCxnSpPr>
        <p:spPr bwMode="auto">
          <a:xfrm>
            <a:off x="4927455" y="8788060"/>
            <a:ext cx="8754276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F777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3" name="Straight Connector 52"/>
          <p:cNvCxnSpPr/>
          <p:nvPr/>
        </p:nvCxnSpPr>
        <p:spPr bwMode="auto">
          <a:xfrm>
            <a:off x="4908913" y="7102735"/>
            <a:ext cx="0" cy="217637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F777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42" name="Straight Connector 341"/>
          <p:cNvCxnSpPr/>
          <p:nvPr/>
        </p:nvCxnSpPr>
        <p:spPr bwMode="auto">
          <a:xfrm>
            <a:off x="10881124" y="7076817"/>
            <a:ext cx="0" cy="330291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F777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43" name="Straight Connector 342"/>
          <p:cNvCxnSpPr/>
          <p:nvPr/>
        </p:nvCxnSpPr>
        <p:spPr bwMode="auto">
          <a:xfrm>
            <a:off x="13645140" y="5853029"/>
            <a:ext cx="0" cy="458649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F777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44" name="Straight Arrow Connector 343"/>
          <p:cNvCxnSpPr/>
          <p:nvPr/>
        </p:nvCxnSpPr>
        <p:spPr bwMode="auto">
          <a:xfrm>
            <a:off x="10324106" y="7076817"/>
            <a:ext cx="1114036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F777"/>
            </a:solidFill>
            <a:prstDash val="sysDash"/>
            <a:round/>
            <a:headEnd type="arrow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45" name="Straight Arrow Connector 344"/>
          <p:cNvCxnSpPr/>
          <p:nvPr/>
        </p:nvCxnSpPr>
        <p:spPr bwMode="auto">
          <a:xfrm>
            <a:off x="10324106" y="8181421"/>
            <a:ext cx="1114036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F777"/>
            </a:solidFill>
            <a:prstDash val="sysDash"/>
            <a:round/>
            <a:headEnd type="arrow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46" name="Straight Arrow Connector 345"/>
          <p:cNvCxnSpPr/>
          <p:nvPr/>
        </p:nvCxnSpPr>
        <p:spPr bwMode="auto">
          <a:xfrm>
            <a:off x="10324106" y="9227279"/>
            <a:ext cx="1114036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F777"/>
            </a:solidFill>
            <a:prstDash val="sysDash"/>
            <a:round/>
            <a:headEnd type="arrow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47" name="Straight Arrow Connector 346"/>
          <p:cNvCxnSpPr/>
          <p:nvPr/>
        </p:nvCxnSpPr>
        <p:spPr bwMode="auto">
          <a:xfrm>
            <a:off x="10324106" y="10378704"/>
            <a:ext cx="557018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F777"/>
            </a:solidFill>
            <a:prstDash val="sysDash"/>
            <a:round/>
            <a:headEnd type="arrow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48" name="Straight Arrow Connector 347"/>
          <p:cNvCxnSpPr/>
          <p:nvPr/>
        </p:nvCxnSpPr>
        <p:spPr bwMode="auto">
          <a:xfrm>
            <a:off x="4351895" y="7136601"/>
            <a:ext cx="1114036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F777"/>
            </a:solidFill>
            <a:prstDash val="sysDash"/>
            <a:round/>
            <a:headEnd type="arrow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49" name="Straight Arrow Connector 348"/>
          <p:cNvCxnSpPr/>
          <p:nvPr/>
        </p:nvCxnSpPr>
        <p:spPr bwMode="auto">
          <a:xfrm>
            <a:off x="4351895" y="8181421"/>
            <a:ext cx="1114036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F777"/>
            </a:solidFill>
            <a:prstDash val="sysDash"/>
            <a:round/>
            <a:headEnd type="arrow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50" name="Straight Arrow Connector 349"/>
          <p:cNvCxnSpPr/>
          <p:nvPr/>
        </p:nvCxnSpPr>
        <p:spPr bwMode="auto">
          <a:xfrm>
            <a:off x="4351895" y="9227279"/>
            <a:ext cx="1114036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F777"/>
            </a:solidFill>
            <a:prstDash val="sysDash"/>
            <a:round/>
            <a:headEnd type="arrow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51" name="Straight Arrow Connector 350"/>
          <p:cNvCxnSpPr/>
          <p:nvPr/>
        </p:nvCxnSpPr>
        <p:spPr bwMode="auto">
          <a:xfrm>
            <a:off x="7200720" y="10378704"/>
            <a:ext cx="746972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F777"/>
            </a:solidFill>
            <a:prstDash val="sysDash"/>
            <a:round/>
            <a:headEnd type="arrow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52" name="Straight Arrow Connector 351"/>
          <p:cNvCxnSpPr/>
          <p:nvPr/>
        </p:nvCxnSpPr>
        <p:spPr bwMode="auto">
          <a:xfrm>
            <a:off x="13645140" y="7136601"/>
            <a:ext cx="561164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F777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53" name="Straight Arrow Connector 352"/>
          <p:cNvCxnSpPr/>
          <p:nvPr/>
        </p:nvCxnSpPr>
        <p:spPr bwMode="auto">
          <a:xfrm>
            <a:off x="13645140" y="8181421"/>
            <a:ext cx="561164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F777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54" name="Straight Arrow Connector 353"/>
          <p:cNvCxnSpPr/>
          <p:nvPr/>
        </p:nvCxnSpPr>
        <p:spPr bwMode="auto">
          <a:xfrm>
            <a:off x="13681731" y="9227279"/>
            <a:ext cx="561164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F777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55" name="Straight Arrow Connector 354"/>
          <p:cNvCxnSpPr/>
          <p:nvPr/>
        </p:nvCxnSpPr>
        <p:spPr bwMode="auto">
          <a:xfrm>
            <a:off x="13635148" y="10378704"/>
            <a:ext cx="561164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F777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56" name="Straight Arrow Connector 355"/>
          <p:cNvCxnSpPr/>
          <p:nvPr/>
        </p:nvCxnSpPr>
        <p:spPr bwMode="auto">
          <a:xfrm>
            <a:off x="13021838" y="5853029"/>
            <a:ext cx="623302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F777"/>
            </a:solidFill>
            <a:prstDash val="sysDash"/>
            <a:round/>
            <a:headEnd type="arrow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57" name="Straight Arrow Connector 356"/>
          <p:cNvCxnSpPr/>
          <p:nvPr/>
        </p:nvCxnSpPr>
        <p:spPr bwMode="auto">
          <a:xfrm>
            <a:off x="7143826" y="5892945"/>
            <a:ext cx="746972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F777"/>
            </a:solidFill>
            <a:prstDash val="sysDash"/>
            <a:round/>
            <a:headEnd type="arrow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797669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9712</TotalTime>
  <Words>107</Words>
  <Application>Microsoft Macintosh PowerPoint</Application>
  <PresentationFormat>Custom</PresentationFormat>
  <Paragraphs>79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Theme</vt:lpstr>
      <vt:lpstr>PowerPoint Presentation</vt:lpstr>
    </vt:vector>
  </TitlesOfParts>
  <Company>University of British Columbia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Pelech</dc:creator>
  <cp:lastModifiedBy>Steven Pelech</cp:lastModifiedBy>
  <cp:revision>101</cp:revision>
  <dcterms:created xsi:type="dcterms:W3CDTF">2014-02-16T01:31:59Z</dcterms:created>
  <dcterms:modified xsi:type="dcterms:W3CDTF">2016-04-07T22:09:08Z</dcterms:modified>
</cp:coreProperties>
</file>