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18003838" cy="136794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90521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181042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271563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362084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4526051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543126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633647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724168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75" d="100"/>
          <a:sy n="75" d="100"/>
        </p:scale>
        <p:origin x="-896" y="-104"/>
      </p:cViewPr>
      <p:guideLst>
        <p:guide orient="horz" pos="4309"/>
        <p:guide pos="56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288" y="4249508"/>
            <a:ext cx="15303262" cy="2932224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576" y="7751710"/>
            <a:ext cx="12602687" cy="3495869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 algn="ctr">
              <a:buNone/>
              <a:defRPr/>
            </a:lvl1pPr>
            <a:lvl2pPr marL="905210" indent="0" algn="ctr">
              <a:buNone/>
              <a:defRPr/>
            </a:lvl2pPr>
            <a:lvl3pPr marL="1810421" indent="0" algn="ctr">
              <a:buNone/>
              <a:defRPr/>
            </a:lvl3pPr>
            <a:lvl4pPr marL="2715631" indent="0" algn="ctr">
              <a:buNone/>
              <a:defRPr/>
            </a:lvl4pPr>
            <a:lvl5pPr marL="3620841" indent="0" algn="ctr">
              <a:buNone/>
              <a:defRPr/>
            </a:lvl5pPr>
            <a:lvl6pPr marL="4526051" indent="0" algn="ctr">
              <a:buNone/>
              <a:defRPr/>
            </a:lvl6pPr>
            <a:lvl7pPr marL="5431262" indent="0" algn="ctr">
              <a:buNone/>
              <a:defRPr/>
            </a:lvl7pPr>
            <a:lvl8pPr marL="6336472" indent="0" algn="ctr">
              <a:buNone/>
              <a:defRPr/>
            </a:lvl8pPr>
            <a:lvl9pPr marL="7241682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92" y="3191881"/>
            <a:ext cx="16203454" cy="9027830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52782" y="547815"/>
            <a:ext cx="4050864" cy="11671896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92" y="547815"/>
            <a:ext cx="11852527" cy="11671896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92" y="3191881"/>
            <a:ext cx="16203454" cy="9027830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179" y="8790339"/>
            <a:ext cx="15303262" cy="2716898"/>
          </a:xfrm>
          <a:prstGeom prst="rect">
            <a:avLst/>
          </a:prstGeom>
        </p:spPr>
        <p:txBody>
          <a:bodyPr vert="horz" lIns="181042" tIns="90521" rIns="181042" bIns="90521" anchor="t"/>
          <a:lstStyle>
            <a:lvl1pPr algn="l">
              <a:defRPr sz="79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179" y="5797952"/>
            <a:ext cx="15303262" cy="2992387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000"/>
            </a:lvl1pPr>
            <a:lvl2pPr marL="905210" indent="0">
              <a:buNone/>
              <a:defRPr sz="3600"/>
            </a:lvl2pPr>
            <a:lvl3pPr marL="1810421" indent="0">
              <a:buNone/>
              <a:defRPr sz="3200"/>
            </a:lvl3pPr>
            <a:lvl4pPr marL="2715631" indent="0">
              <a:buNone/>
              <a:defRPr sz="2800"/>
            </a:lvl4pPr>
            <a:lvl5pPr marL="3620841" indent="0">
              <a:buNone/>
              <a:defRPr sz="2800"/>
            </a:lvl5pPr>
            <a:lvl6pPr marL="4526051" indent="0">
              <a:buNone/>
              <a:defRPr sz="2800"/>
            </a:lvl6pPr>
            <a:lvl7pPr marL="5431262" indent="0">
              <a:buNone/>
              <a:defRPr sz="2800"/>
            </a:lvl7pPr>
            <a:lvl8pPr marL="6336472" indent="0">
              <a:buNone/>
              <a:defRPr sz="2800"/>
            </a:lvl8pPr>
            <a:lvl9pPr marL="7241682" indent="0">
              <a:buNone/>
              <a:defRPr sz="2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92" y="3191881"/>
            <a:ext cx="7951695" cy="9027830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51951" y="3191881"/>
            <a:ext cx="7951695" cy="9027830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92" y="3062053"/>
            <a:ext cx="7954822" cy="1276118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192" y="4338171"/>
            <a:ext cx="7954822" cy="7881539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45701" y="3062053"/>
            <a:ext cx="7957946" cy="1276118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5701" y="4338171"/>
            <a:ext cx="7957946" cy="7881539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3" y="544646"/>
            <a:ext cx="5923139" cy="2317913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9000" y="544647"/>
            <a:ext cx="10064646" cy="11675064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6300"/>
            </a:lvl1pPr>
            <a:lvl2pPr>
              <a:defRPr sz="55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193" y="2862560"/>
            <a:ext cx="5923139" cy="9357151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78" y="9575641"/>
            <a:ext cx="10802303" cy="1130459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8878" y="1222287"/>
            <a:ext cx="10802303" cy="8207693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6300"/>
            </a:lvl1pPr>
            <a:lvl2pPr marL="905210" indent="0">
              <a:buNone/>
              <a:defRPr sz="5500"/>
            </a:lvl2pPr>
            <a:lvl3pPr marL="1810421" indent="0">
              <a:buNone/>
              <a:defRPr sz="4800"/>
            </a:lvl3pPr>
            <a:lvl4pPr marL="2715631" indent="0">
              <a:buNone/>
              <a:defRPr sz="4000"/>
            </a:lvl4pPr>
            <a:lvl5pPr marL="3620841" indent="0">
              <a:buNone/>
              <a:defRPr sz="4000"/>
            </a:lvl5pPr>
            <a:lvl6pPr marL="4526051" indent="0">
              <a:buNone/>
              <a:defRPr sz="4000"/>
            </a:lvl6pPr>
            <a:lvl7pPr marL="5431262" indent="0">
              <a:buNone/>
              <a:defRPr sz="4000"/>
            </a:lvl7pPr>
            <a:lvl8pPr marL="6336472" indent="0">
              <a:buNone/>
              <a:defRPr sz="4000"/>
            </a:lvl8pPr>
            <a:lvl9pPr marL="7241682" indent="0">
              <a:buNone/>
              <a:defRPr sz="4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8878" y="10706100"/>
            <a:ext cx="10802303" cy="1605439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1"/>
          <p:cNvGrpSpPr/>
          <p:nvPr userDrawn="1"/>
        </p:nvGrpSpPr>
        <p:grpSpPr>
          <a:xfrm>
            <a:off x="1" y="-33872"/>
            <a:ext cx="18001579" cy="13645627"/>
            <a:chOff x="2086" y="0"/>
            <a:chExt cx="9144000" cy="6827996"/>
          </a:xfrm>
        </p:grpSpPr>
        <p:sp>
          <p:nvSpPr>
            <p:cNvPr id="93" name="Rectangle 13"/>
            <p:cNvSpPr>
              <a:spLocks noChangeArrowheads="1"/>
            </p:cNvSpPr>
            <p:nvPr userDrawn="1"/>
          </p:nvSpPr>
          <p:spPr bwMode="auto">
            <a:xfrm>
              <a:off x="2086" y="0"/>
              <a:ext cx="9144000" cy="1706880"/>
            </a:xfrm>
            <a:prstGeom prst="rect">
              <a:avLst/>
            </a:prstGeom>
            <a:gradFill rotWithShape="0">
              <a:gsLst>
                <a:gs pos="0">
                  <a:srgbClr val="330066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pic>
          <p:nvPicPr>
            <p:cNvPr id="94" name="Picture 17"/>
            <p:cNvPicPr>
              <a:picLocks noChangeAspect="1" noChangeArrowheads="1"/>
            </p:cNvPicPr>
            <p:nvPr userDrawn="1"/>
          </p:nvPicPr>
          <p:blipFill>
            <a:blip r:embed="rId1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0037" y="6136635"/>
              <a:ext cx="7570801" cy="691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2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95" name="Picture 94"/>
            <p:cNvPicPr>
              <a:picLocks noChangeAspect="1" noChangeArrowheads="1"/>
            </p:cNvPicPr>
            <p:nvPr userDrawn="1"/>
          </p:nvPicPr>
          <p:blipFill>
            <a:blip r:embed="rId14">
              <a:lum contrast="2000"/>
              <a:alphaModFix amt="8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588" y="6090461"/>
              <a:ext cx="1288735" cy="737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85001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96" name="Text Box 173"/>
            <p:cNvSpPr txBox="1">
              <a:spLocks noChangeArrowheads="1"/>
            </p:cNvSpPr>
            <p:nvPr userDrawn="1"/>
          </p:nvSpPr>
          <p:spPr bwMode="auto">
            <a:xfrm>
              <a:off x="1735862" y="6515432"/>
              <a:ext cx="4940818" cy="200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 err="1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Kinexus</a:t>
              </a:r>
              <a:r>
                <a:rPr lang="en-US" sz="2000" dirty="0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 Bioinformatics Corporation © 2016</a:t>
              </a:r>
              <a:endParaRPr lang="en-US" sz="2000" dirty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endParaRP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1546755" y="6239477"/>
              <a:ext cx="804335" cy="191790"/>
              <a:chOff x="6274555" y="1014855"/>
              <a:chExt cx="899993" cy="223184"/>
            </a:xfrm>
          </p:grpSpPr>
          <p:sp>
            <p:nvSpPr>
              <p:cNvPr id="139" name="Rounded Rectangle 138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274555" y="1014855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16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2408089" y="6240721"/>
              <a:ext cx="804335" cy="194557"/>
              <a:chOff x="6289597" y="1609397"/>
              <a:chExt cx="901369" cy="226404"/>
            </a:xfrm>
          </p:grpSpPr>
          <p:sp>
            <p:nvSpPr>
              <p:cNvPr id="137" name="Rounded Rectangle 136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6290973" y="1609397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9" name="Rounded Rectangle 98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149055" y="6249196"/>
              <a:ext cx="878699" cy="17967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1" name="Snip Same Side Corner Rectangle 100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902652" y="6240723"/>
              <a:ext cx="846293" cy="1796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rgbClr val="AB743D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5613830" y="6249190"/>
              <a:ext cx="804335" cy="186101"/>
              <a:chOff x="6297896" y="3957075"/>
              <a:chExt cx="908811" cy="216564"/>
            </a:xfrm>
          </p:grpSpPr>
          <p:sp>
            <p:nvSpPr>
              <p:cNvPr id="135" name="Snip Same Side Corner Rectangle 134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297896" y="3957075"/>
                <a:ext cx="899993" cy="209084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6485824" y="6256430"/>
              <a:ext cx="804335" cy="187468"/>
              <a:chOff x="6323832" y="4546695"/>
              <a:chExt cx="904815" cy="218154"/>
            </a:xfrm>
          </p:grpSpPr>
          <p:sp>
            <p:nvSpPr>
              <p:cNvPr id="133" name="Snip Same Side Corner Rectangle 132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6328655" y="4546695"/>
                <a:ext cx="899992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7283295" y="6240719"/>
              <a:ext cx="804335" cy="185980"/>
              <a:chOff x="6275014" y="5137740"/>
              <a:chExt cx="988811" cy="216423"/>
            </a:xfrm>
          </p:grpSpPr>
          <p:sp>
            <p:nvSpPr>
              <p:cNvPr id="131" name="Snip Same Side Corner Rectangle 130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275014" y="5137740"/>
                <a:ext cx="988811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4765766" y="6241968"/>
              <a:ext cx="795735" cy="184735"/>
              <a:chOff x="6293641" y="3367455"/>
              <a:chExt cx="906607" cy="214974"/>
            </a:xfrm>
          </p:grpSpPr>
          <p:sp>
            <p:nvSpPr>
              <p:cNvPr id="129" name="Snip Same Side Corner Rectangle 128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6300255" y="3367455"/>
                <a:ext cx="899993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grpSp>
          <p:nvGrpSpPr>
            <p:cNvPr id="107" name="Group 106"/>
            <p:cNvGrpSpPr/>
            <p:nvPr userDrawn="1"/>
          </p:nvGrpSpPr>
          <p:grpSpPr>
            <a:xfrm>
              <a:off x="2216968" y="5683715"/>
              <a:ext cx="706731" cy="390546"/>
              <a:chOff x="2221039" y="5682356"/>
              <a:chExt cx="706731" cy="390546"/>
            </a:xfrm>
          </p:grpSpPr>
          <p:cxnSp>
            <p:nvCxnSpPr>
              <p:cNvPr id="127" name="Elbow Connector 126"/>
              <p:cNvCxnSpPr/>
              <p:nvPr/>
            </p:nvCxnSpPr>
            <p:spPr bwMode="auto">
              <a:xfrm>
                <a:off x="2333440" y="6072901"/>
                <a:ext cx="478959" cy="1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8" name="TextBox 127"/>
              <p:cNvSpPr txBox="1"/>
              <p:nvPr/>
            </p:nvSpPr>
            <p:spPr>
              <a:xfrm>
                <a:off x="22210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08" name="Group 107"/>
            <p:cNvGrpSpPr/>
            <p:nvPr userDrawn="1"/>
          </p:nvGrpSpPr>
          <p:grpSpPr>
            <a:xfrm>
              <a:off x="3191321" y="5683715"/>
              <a:ext cx="706731" cy="390546"/>
              <a:chOff x="3227649" y="5682356"/>
              <a:chExt cx="706731" cy="390546"/>
            </a:xfrm>
          </p:grpSpPr>
          <p:cxnSp>
            <p:nvCxnSpPr>
              <p:cNvPr id="125" name="Elbow Connector 124"/>
              <p:cNvCxnSpPr/>
              <p:nvPr/>
            </p:nvCxnSpPr>
            <p:spPr bwMode="auto">
              <a:xfrm>
                <a:off x="3353943" y="6072901"/>
                <a:ext cx="472359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6" name="TextBox 125"/>
              <p:cNvSpPr txBox="1"/>
              <p:nvPr/>
            </p:nvSpPr>
            <p:spPr>
              <a:xfrm>
                <a:off x="322764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09" name="Group 108"/>
            <p:cNvGrpSpPr/>
            <p:nvPr userDrawn="1"/>
          </p:nvGrpSpPr>
          <p:grpSpPr>
            <a:xfrm>
              <a:off x="4175834" y="5683715"/>
              <a:ext cx="706731" cy="390546"/>
              <a:chOff x="4010739" y="5682356"/>
              <a:chExt cx="706731" cy="390546"/>
            </a:xfrm>
          </p:grpSpPr>
          <p:cxnSp>
            <p:nvCxnSpPr>
              <p:cNvPr id="123" name="Elbow Connector 122"/>
              <p:cNvCxnSpPr/>
              <p:nvPr/>
            </p:nvCxnSpPr>
            <p:spPr bwMode="auto">
              <a:xfrm>
                <a:off x="414532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8EB8D8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4" name="TextBox 123"/>
              <p:cNvSpPr txBox="1"/>
              <p:nvPr/>
            </p:nvSpPr>
            <p:spPr>
              <a:xfrm>
                <a:off x="40107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10" name="Group 109"/>
            <p:cNvGrpSpPr/>
            <p:nvPr userDrawn="1"/>
          </p:nvGrpSpPr>
          <p:grpSpPr>
            <a:xfrm>
              <a:off x="5923213" y="5682981"/>
              <a:ext cx="523728" cy="392014"/>
              <a:chOff x="5722723" y="5682356"/>
              <a:chExt cx="523728" cy="392014"/>
            </a:xfrm>
          </p:grpSpPr>
          <p:cxnSp>
            <p:nvCxnSpPr>
              <p:cNvPr id="121" name="Elbow Connector 120"/>
              <p:cNvCxnSpPr/>
              <p:nvPr/>
            </p:nvCxnSpPr>
            <p:spPr bwMode="auto">
              <a:xfrm>
                <a:off x="5762075" y="6071433"/>
                <a:ext cx="479586" cy="2937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2" name="TextBox 121"/>
              <p:cNvSpPr txBox="1"/>
              <p:nvPr/>
            </p:nvSpPr>
            <p:spPr>
              <a:xfrm>
                <a:off x="5722723" y="5682356"/>
                <a:ext cx="523728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1" name="Group 110"/>
            <p:cNvGrpSpPr/>
            <p:nvPr userDrawn="1"/>
          </p:nvGrpSpPr>
          <p:grpSpPr>
            <a:xfrm>
              <a:off x="6687664" y="5683715"/>
              <a:ext cx="492939" cy="390546"/>
              <a:chOff x="6572726" y="5682356"/>
              <a:chExt cx="492939" cy="390546"/>
            </a:xfrm>
          </p:grpSpPr>
          <p:cxnSp>
            <p:nvCxnSpPr>
              <p:cNvPr id="119" name="Elbow Connector 118"/>
              <p:cNvCxnSpPr/>
              <p:nvPr/>
            </p:nvCxnSpPr>
            <p:spPr bwMode="auto">
              <a:xfrm>
                <a:off x="6621612" y="6072901"/>
                <a:ext cx="439470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0" name="TextBox 119"/>
              <p:cNvSpPr txBox="1"/>
              <p:nvPr/>
            </p:nvSpPr>
            <p:spPr>
              <a:xfrm>
                <a:off x="6572726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2" name="Group 111"/>
            <p:cNvGrpSpPr/>
            <p:nvPr userDrawn="1"/>
          </p:nvGrpSpPr>
          <p:grpSpPr>
            <a:xfrm>
              <a:off x="7429995" y="5682356"/>
              <a:ext cx="492939" cy="393265"/>
              <a:chOff x="7429995" y="5682356"/>
              <a:chExt cx="492939" cy="393265"/>
            </a:xfrm>
          </p:grpSpPr>
          <p:cxnSp>
            <p:nvCxnSpPr>
              <p:cNvPr id="117" name="Elbow Connector 116"/>
              <p:cNvCxnSpPr/>
              <p:nvPr/>
            </p:nvCxnSpPr>
            <p:spPr bwMode="auto">
              <a:xfrm>
                <a:off x="7468932" y="6070181"/>
                <a:ext cx="441129" cy="5440"/>
              </a:xfrm>
              <a:prstGeom prst="bentConnector3">
                <a:avLst>
                  <a:gd name="adj1" fmla="val 100789"/>
                </a:avLst>
              </a:prstGeom>
              <a:ln w="19050" cmpd="sng">
                <a:solidFill>
                  <a:srgbClr val="FFF777"/>
                </a:solidFill>
                <a:prstDash val="sysDash"/>
                <a:headEnd type="triangle"/>
                <a:tailEnd type="triangle"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8" name="TextBox 117"/>
              <p:cNvSpPr txBox="1"/>
              <p:nvPr/>
            </p:nvSpPr>
            <p:spPr>
              <a:xfrm>
                <a:off x="7429995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3" name="Group 112"/>
            <p:cNvGrpSpPr/>
            <p:nvPr userDrawn="1"/>
          </p:nvGrpSpPr>
          <p:grpSpPr>
            <a:xfrm>
              <a:off x="5158221" y="5683715"/>
              <a:ext cx="516768" cy="390546"/>
              <a:chOff x="4880304" y="5682356"/>
              <a:chExt cx="516768" cy="390546"/>
            </a:xfrm>
          </p:grpSpPr>
          <p:cxnSp>
            <p:nvCxnSpPr>
              <p:cNvPr id="115" name="Elbow Connector 114"/>
              <p:cNvCxnSpPr/>
              <p:nvPr/>
            </p:nvCxnSpPr>
            <p:spPr bwMode="auto">
              <a:xfrm>
                <a:off x="491748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FE9406"/>
                </a:solidFill>
                <a:headEnd type="none" w="med" len="med"/>
                <a:tailEnd type="oval" w="med" len="sm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16" name="TextBox 115"/>
              <p:cNvSpPr txBox="1"/>
              <p:nvPr/>
            </p:nvSpPr>
            <p:spPr>
              <a:xfrm>
                <a:off x="4880304" y="5682356"/>
                <a:ext cx="51192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Dephos</a:t>
                </a: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-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phorylation</a:t>
                </a:r>
                <a:endParaRPr lang="en-US" sz="1600" dirty="0" smtClean="0">
                  <a:solidFill>
                    <a:schemeClr val="bg1"/>
                  </a:solidFill>
                  <a:latin typeface="Arial Narrow"/>
                  <a:cs typeface="Arial Narrow"/>
                </a:endParaRPr>
              </a:p>
            </p:txBody>
          </p:sp>
        </p:grpSp>
        <p:sp>
          <p:nvSpPr>
            <p:cNvPr id="114" name="TextBox 113"/>
            <p:cNvSpPr txBox="1"/>
            <p:nvPr/>
          </p:nvSpPr>
          <p:spPr>
            <a:xfrm>
              <a:off x="1474411" y="5768503"/>
              <a:ext cx="414644" cy="184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A5ADCB"/>
                  </a:solidFill>
                  <a:latin typeface="Arial Narrow"/>
                  <a:cs typeface="Arial Narrow"/>
                </a:rPr>
                <a:t>Legend</a:t>
              </a:r>
              <a:endParaRPr lang="en-US" sz="1800" dirty="0">
                <a:solidFill>
                  <a:srgbClr val="A5ADCB"/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905210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6pPr>
      <a:lvl7pPr marL="181042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7pPr>
      <a:lvl8pPr marL="271563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8pPr>
      <a:lvl9pPr marL="362084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678908" indent="-678908" algn="l" rtl="0" eaLnBrk="1" fontAlgn="base" hangingPunct="1">
        <a:spcBef>
          <a:spcPct val="20000"/>
        </a:spcBef>
        <a:spcAft>
          <a:spcPct val="0"/>
        </a:spcAft>
        <a:buChar char="•"/>
        <a:defRPr sz="63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1470967" indent="-565756" algn="l" rtl="0" eaLnBrk="1" fontAlgn="base" hangingPunct="1">
        <a:spcBef>
          <a:spcPct val="20000"/>
        </a:spcBef>
        <a:spcAft>
          <a:spcPct val="0"/>
        </a:spcAft>
        <a:buChar char="–"/>
        <a:defRPr sz="5500">
          <a:solidFill>
            <a:schemeClr val="tx1"/>
          </a:solidFill>
          <a:latin typeface="+mn-lt"/>
          <a:ea typeface="+mn-ea"/>
        </a:defRPr>
      </a:lvl2pPr>
      <a:lvl3pPr marL="2263026" indent="-452605" algn="l" rtl="0" eaLnBrk="1" fontAlgn="base" hangingPunct="1">
        <a:spcBef>
          <a:spcPct val="20000"/>
        </a:spcBef>
        <a:spcAft>
          <a:spcPct val="0"/>
        </a:spcAft>
        <a:buChar char="•"/>
        <a:defRPr sz="4800">
          <a:solidFill>
            <a:schemeClr val="tx1"/>
          </a:solidFill>
          <a:latin typeface="+mn-lt"/>
          <a:ea typeface="+mn-ea"/>
        </a:defRPr>
      </a:lvl3pPr>
      <a:lvl4pPr marL="3168236" indent="-452605" algn="l" rtl="0" eaLnBrk="1" fontAlgn="base" hangingPunct="1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  <a:ea typeface="+mn-ea"/>
        </a:defRPr>
      </a:lvl4pPr>
      <a:lvl5pPr marL="4073446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5pPr>
      <a:lvl6pPr marL="497865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6pPr>
      <a:lvl7pPr marL="588386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7pPr>
      <a:lvl8pPr marL="678907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8pPr>
      <a:lvl9pPr marL="769428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05210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42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1563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2084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2605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3126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3647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24168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8385120" y="208457"/>
            <a:ext cx="9221726" cy="1013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042" tIns="90521" rIns="181042" bIns="90521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5400" dirty="0">
                <a:solidFill>
                  <a:srgbClr val="FFBB07"/>
                </a:solidFill>
                <a:latin typeface="Arial Narrow" charset="0"/>
              </a:rPr>
              <a:t>TGF-beta Receptor Type </a:t>
            </a:r>
            <a:r>
              <a:rPr lang="en-US" sz="5400" dirty="0" smtClean="0">
                <a:solidFill>
                  <a:srgbClr val="FFBB07"/>
                </a:solidFill>
                <a:latin typeface="Arial Narrow" charset="0"/>
              </a:rPr>
              <a:t>1</a:t>
            </a:r>
            <a:endParaRPr lang="en-US" sz="54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609471" y="263933"/>
            <a:ext cx="9728093" cy="975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042" tIns="90521" rIns="181042" bIns="9052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1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51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</a:t>
            </a:r>
            <a:r>
              <a:rPr lang="en-US" sz="5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P36897</a:t>
            </a:r>
            <a:endParaRPr lang="en-US" sz="51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412259" y="12903857"/>
            <a:ext cx="7588973" cy="552142"/>
          </a:xfrm>
          <a:prstGeom prst="rect">
            <a:avLst/>
          </a:prstGeom>
          <a:noFill/>
        </p:spPr>
        <p:txBody>
          <a:bodyPr wrap="square" lIns="181042" tIns="90521" rIns="181042" bIns="90521" rtlCol="0">
            <a:spAutoFit/>
          </a:bodyPr>
          <a:lstStyle/>
          <a:p>
            <a:r>
              <a:rPr lang="en-US" sz="2400" dirty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24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24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24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24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24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0026947" y="4205932"/>
            <a:ext cx="2183013" cy="731268"/>
            <a:chOff x="371271" y="1139280"/>
            <a:chExt cx="1522707" cy="524707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71271" y="1139280"/>
              <a:ext cx="1522707" cy="451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TGFBR1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P36897</a:t>
              </a:r>
              <a:endParaRPr lang="en-US" sz="16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9" name="Elbow Connector 68"/>
          <p:cNvCxnSpPr/>
          <p:nvPr/>
        </p:nvCxnSpPr>
        <p:spPr bwMode="auto">
          <a:xfrm>
            <a:off x="11844024" y="4710840"/>
            <a:ext cx="1580932" cy="1188887"/>
          </a:xfrm>
          <a:prstGeom prst="bentConnector3">
            <a:avLst>
              <a:gd name="adj1" fmla="val 44720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13424954" y="5128751"/>
            <a:ext cx="1165804" cy="346346"/>
            <a:chOff x="7592082" y="6020192"/>
            <a:chExt cx="862158" cy="300067"/>
          </a:xfrm>
        </p:grpSpPr>
        <p:sp>
          <p:nvSpPr>
            <p:cNvPr id="9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293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S464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3424954" y="5437568"/>
            <a:ext cx="1165804" cy="346346"/>
            <a:chOff x="7592082" y="6020192"/>
            <a:chExt cx="862158" cy="300067"/>
          </a:xfrm>
        </p:grpSpPr>
        <p:sp>
          <p:nvSpPr>
            <p:cNvPr id="9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293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S465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13424954" y="5708980"/>
            <a:ext cx="1165804" cy="346346"/>
            <a:chOff x="7592082" y="6020192"/>
            <a:chExt cx="862158" cy="300067"/>
          </a:xfrm>
        </p:grpSpPr>
        <p:sp>
          <p:nvSpPr>
            <p:cNvPr id="9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293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S467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7490084" y="3008325"/>
            <a:ext cx="2183013" cy="731268"/>
            <a:chOff x="371271" y="1139280"/>
            <a:chExt cx="1522707" cy="524707"/>
          </a:xfrm>
        </p:grpSpPr>
        <p:sp>
          <p:nvSpPr>
            <p:cNvPr id="103" name="Rounded Rectangle 10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71271" y="1139280"/>
              <a:ext cx="1522707" cy="451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TGFBR2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P37173</a:t>
              </a:r>
              <a:endParaRPr lang="en-US" sz="16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0483206" y="1774130"/>
            <a:ext cx="1165804" cy="346346"/>
            <a:chOff x="7592082" y="6020192"/>
            <a:chExt cx="862158" cy="300067"/>
          </a:xfrm>
        </p:grpSpPr>
        <p:sp>
          <p:nvSpPr>
            <p:cNvPr id="10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293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S165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0483206" y="2065915"/>
            <a:ext cx="1165804" cy="341110"/>
            <a:chOff x="7620676" y="5024219"/>
            <a:chExt cx="862158" cy="295531"/>
          </a:xfrm>
        </p:grpSpPr>
        <p:sp>
          <p:nvSpPr>
            <p:cNvPr id="10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1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93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+T185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0486471" y="2359549"/>
            <a:ext cx="1165804" cy="341108"/>
            <a:chOff x="7620676" y="5024221"/>
            <a:chExt cx="862158" cy="295529"/>
          </a:xfrm>
        </p:grpSpPr>
        <p:sp>
          <p:nvSpPr>
            <p:cNvPr id="11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13" name="Text Box 154"/>
            <p:cNvSpPr txBox="1">
              <a:spLocks noChangeArrowheads="1"/>
            </p:cNvSpPr>
            <p:nvPr/>
          </p:nvSpPr>
          <p:spPr bwMode="auto">
            <a:xfrm>
              <a:off x="7620676" y="5024221"/>
              <a:ext cx="862158" cy="293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+T186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10484321" y="2641409"/>
            <a:ext cx="1165804" cy="341110"/>
            <a:chOff x="7620676" y="5024219"/>
            <a:chExt cx="862158" cy="295531"/>
          </a:xfrm>
        </p:grpSpPr>
        <p:sp>
          <p:nvSpPr>
            <p:cNvPr id="11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1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93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+S187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10483206" y="2949164"/>
            <a:ext cx="1165804" cy="341110"/>
            <a:chOff x="7620676" y="5024219"/>
            <a:chExt cx="862158" cy="295531"/>
          </a:xfrm>
        </p:grpSpPr>
        <p:sp>
          <p:nvSpPr>
            <p:cNvPr id="11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1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93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+S189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0487318" y="3269420"/>
            <a:ext cx="1165804" cy="341110"/>
            <a:chOff x="7620676" y="5024219"/>
            <a:chExt cx="862158" cy="295531"/>
          </a:xfrm>
        </p:grpSpPr>
        <p:sp>
          <p:nvSpPr>
            <p:cNvPr id="12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2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93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+S191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5" name="Elbow Connector 124"/>
          <p:cNvCxnSpPr/>
          <p:nvPr/>
        </p:nvCxnSpPr>
        <p:spPr bwMode="auto">
          <a:xfrm rot="5400000" flipH="1" flipV="1">
            <a:off x="9578277" y="2538709"/>
            <a:ext cx="1178944" cy="630911"/>
          </a:xfrm>
          <a:prstGeom prst="bentConnector3">
            <a:avLst>
              <a:gd name="adj1" fmla="val 100985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8" name="Elbow Connector 127"/>
          <p:cNvCxnSpPr/>
          <p:nvPr/>
        </p:nvCxnSpPr>
        <p:spPr bwMode="auto">
          <a:xfrm rot="5400000" flipH="1" flipV="1">
            <a:off x="9454938" y="2241152"/>
            <a:ext cx="1313210" cy="810109"/>
          </a:xfrm>
          <a:prstGeom prst="bentConnector2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3" name="Group 132"/>
          <p:cNvGrpSpPr/>
          <p:nvPr/>
        </p:nvGrpSpPr>
        <p:grpSpPr>
          <a:xfrm>
            <a:off x="4832813" y="1961588"/>
            <a:ext cx="1803000" cy="752581"/>
            <a:chOff x="507046" y="3634424"/>
            <a:chExt cx="1257639" cy="540000"/>
          </a:xfrm>
        </p:grpSpPr>
        <p:sp>
          <p:nvSpPr>
            <p:cNvPr id="134" name="Snip Same Side Corner Rectangle 1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TGFB1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P01137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6" name="Elbow Connector 135"/>
          <p:cNvCxnSpPr>
            <a:stCxn id="135" idx="3"/>
            <a:endCxn id="63" idx="1"/>
          </p:cNvCxnSpPr>
          <p:nvPr/>
        </p:nvCxnSpPr>
        <p:spPr bwMode="auto">
          <a:xfrm>
            <a:off x="6635813" y="2283949"/>
            <a:ext cx="3701751" cy="2290872"/>
          </a:xfrm>
          <a:prstGeom prst="bentConnector3">
            <a:avLst>
              <a:gd name="adj1" fmla="val 1721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6" name="Group 145"/>
          <p:cNvGrpSpPr/>
          <p:nvPr/>
        </p:nvGrpSpPr>
        <p:grpSpPr>
          <a:xfrm>
            <a:off x="4832813" y="2739525"/>
            <a:ext cx="1803000" cy="752581"/>
            <a:chOff x="507046" y="3634424"/>
            <a:chExt cx="1257639" cy="540000"/>
          </a:xfrm>
        </p:grpSpPr>
        <p:sp>
          <p:nvSpPr>
            <p:cNvPr id="147" name="Snip Same Side Corner Rectangle 14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TGFB2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P61812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3464772" y="8755771"/>
            <a:ext cx="1803000" cy="752581"/>
            <a:chOff x="507046" y="3634424"/>
            <a:chExt cx="1257639" cy="540000"/>
          </a:xfrm>
        </p:grpSpPr>
        <p:sp>
          <p:nvSpPr>
            <p:cNvPr id="163" name="Snip Same Side Corner Rectangle 1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ENG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P17813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5" name="Elbow Connector 164"/>
          <p:cNvCxnSpPr/>
          <p:nvPr/>
        </p:nvCxnSpPr>
        <p:spPr bwMode="auto">
          <a:xfrm flipV="1">
            <a:off x="5661593" y="4710840"/>
            <a:ext cx="4634059" cy="641402"/>
          </a:xfrm>
          <a:prstGeom prst="bentConnector3">
            <a:avLst>
              <a:gd name="adj1" fmla="val 34508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6" name="Group 165"/>
          <p:cNvGrpSpPr/>
          <p:nvPr/>
        </p:nvGrpSpPr>
        <p:grpSpPr>
          <a:xfrm>
            <a:off x="4820762" y="3520936"/>
            <a:ext cx="1803000" cy="752581"/>
            <a:chOff x="507046" y="3634424"/>
            <a:chExt cx="1257639" cy="540000"/>
          </a:xfrm>
        </p:grpSpPr>
        <p:sp>
          <p:nvSpPr>
            <p:cNvPr id="167" name="Snip Same Side Corner Rectangle 1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TGFB3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P10600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5968282" y="9540714"/>
            <a:ext cx="1803000" cy="752581"/>
            <a:chOff x="507046" y="3634424"/>
            <a:chExt cx="1257639" cy="540000"/>
          </a:xfrm>
        </p:grpSpPr>
        <p:sp>
          <p:nvSpPr>
            <p:cNvPr id="171" name="Snip Same Side Corner Rectangle 17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TRAF6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Q9Y4K3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12916350" y="4155644"/>
            <a:ext cx="2183013" cy="731268"/>
            <a:chOff x="371271" y="1139280"/>
            <a:chExt cx="1522707" cy="524707"/>
          </a:xfrm>
        </p:grpSpPr>
        <p:sp>
          <p:nvSpPr>
            <p:cNvPr id="176" name="Rounded Rectangle 17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371271" y="1139280"/>
              <a:ext cx="1522707" cy="451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MAP3K7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O43318</a:t>
              </a:r>
              <a:endParaRPr lang="en-US" sz="16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10216953" y="9540714"/>
            <a:ext cx="1803000" cy="752581"/>
            <a:chOff x="507046" y="3634424"/>
            <a:chExt cx="1257639" cy="540000"/>
          </a:xfrm>
        </p:grpSpPr>
        <p:sp>
          <p:nvSpPr>
            <p:cNvPr id="180" name="Snip Same Side Corner Rectangle 17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BAMBI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Q13145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4820762" y="4310254"/>
            <a:ext cx="1803000" cy="752581"/>
            <a:chOff x="507046" y="3634424"/>
            <a:chExt cx="1257639" cy="540000"/>
          </a:xfrm>
        </p:grpSpPr>
        <p:sp>
          <p:nvSpPr>
            <p:cNvPr id="185" name="Snip Same Side Corner Rectangle 1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USP15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Q9Y4E8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10216953" y="10353432"/>
            <a:ext cx="1803000" cy="752581"/>
            <a:chOff x="507046" y="3634424"/>
            <a:chExt cx="1257639" cy="540000"/>
          </a:xfrm>
        </p:grpSpPr>
        <p:sp>
          <p:nvSpPr>
            <p:cNvPr id="192" name="Snip Same Side Corner Rectangle 1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CAV1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Q03135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5968282" y="7969477"/>
            <a:ext cx="1803000" cy="752581"/>
            <a:chOff x="507046" y="3634424"/>
            <a:chExt cx="1257639" cy="540000"/>
          </a:xfrm>
        </p:grpSpPr>
        <p:sp>
          <p:nvSpPr>
            <p:cNvPr id="198" name="Snip Same Side Corner Rectangle 1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STRAP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Q9Y3F4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08" name="Elbow Connector 207"/>
          <p:cNvCxnSpPr/>
          <p:nvPr/>
        </p:nvCxnSpPr>
        <p:spPr bwMode="auto">
          <a:xfrm rot="5400000" flipH="1" flipV="1">
            <a:off x="11560669" y="3056654"/>
            <a:ext cx="2481156" cy="555179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15" name="Group 214"/>
          <p:cNvGrpSpPr/>
          <p:nvPr/>
        </p:nvGrpSpPr>
        <p:grpSpPr>
          <a:xfrm>
            <a:off x="10026947" y="5602829"/>
            <a:ext cx="2183013" cy="731268"/>
            <a:chOff x="371271" y="1139280"/>
            <a:chExt cx="1522707" cy="524707"/>
          </a:xfrm>
        </p:grpSpPr>
        <p:sp>
          <p:nvSpPr>
            <p:cNvPr id="216" name="Rounded Rectangle 21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371271" y="1139280"/>
              <a:ext cx="1522707" cy="451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ACVRL1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P37023</a:t>
              </a:r>
              <a:endParaRPr lang="en-US" sz="16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7757254" y="6387903"/>
            <a:ext cx="1803000" cy="752581"/>
            <a:chOff x="507046" y="3634424"/>
            <a:chExt cx="1257639" cy="540000"/>
          </a:xfrm>
        </p:grpSpPr>
        <p:sp>
          <p:nvSpPr>
            <p:cNvPr id="228" name="Snip Same Side Corner Rectangle 2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XIAP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P98170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7757254" y="5592174"/>
            <a:ext cx="1803000" cy="752581"/>
            <a:chOff x="507046" y="3634424"/>
            <a:chExt cx="1257639" cy="540000"/>
          </a:xfrm>
        </p:grpSpPr>
        <p:sp>
          <p:nvSpPr>
            <p:cNvPr id="234" name="Snip Same Side Corner Rectangle 2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TRAP1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Q8WUH2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3464772" y="7969477"/>
            <a:ext cx="1803000" cy="752581"/>
            <a:chOff x="507046" y="3634424"/>
            <a:chExt cx="1257639" cy="540000"/>
          </a:xfrm>
        </p:grpSpPr>
        <p:sp>
          <p:nvSpPr>
            <p:cNvPr id="240" name="Snip Same Side Corner Rectangle 23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DAB2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P98082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7757254" y="7169164"/>
            <a:ext cx="1803000" cy="752581"/>
            <a:chOff x="507046" y="3634424"/>
            <a:chExt cx="1257639" cy="540000"/>
          </a:xfrm>
        </p:grpSpPr>
        <p:sp>
          <p:nvSpPr>
            <p:cNvPr id="250" name="Snip Same Side Corner Rectangle 24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ZFYVE9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O95405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5968282" y="8755771"/>
            <a:ext cx="1803000" cy="752581"/>
            <a:chOff x="507046" y="3634424"/>
            <a:chExt cx="1257639" cy="540000"/>
          </a:xfrm>
        </p:grpSpPr>
        <p:sp>
          <p:nvSpPr>
            <p:cNvPr id="256" name="Snip Same Side Corner Rectangle 25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TAB2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Q9NYJ8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1" name="Group 260"/>
          <p:cNvGrpSpPr/>
          <p:nvPr/>
        </p:nvGrpSpPr>
        <p:grpSpPr>
          <a:xfrm>
            <a:off x="5968282" y="7169164"/>
            <a:ext cx="1803000" cy="752581"/>
            <a:chOff x="507046" y="3634424"/>
            <a:chExt cx="1257639" cy="540000"/>
          </a:xfrm>
        </p:grpSpPr>
        <p:sp>
          <p:nvSpPr>
            <p:cNvPr id="262" name="Snip Same Side Corner Rectangle 2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PPP2R5A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Q15172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5968282" y="5592174"/>
            <a:ext cx="1803000" cy="752581"/>
            <a:chOff x="507046" y="3634424"/>
            <a:chExt cx="1257639" cy="540000"/>
          </a:xfrm>
        </p:grpSpPr>
        <p:sp>
          <p:nvSpPr>
            <p:cNvPr id="274" name="Snip Same Side Corner Rectangle 2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507046" y="3639737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HSP90AA1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P07900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73" name="TextBox 172"/>
          <p:cNvSpPr txBox="1"/>
          <p:nvPr/>
        </p:nvSpPr>
        <p:spPr>
          <a:xfrm>
            <a:off x="5197352" y="1511480"/>
            <a:ext cx="1755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6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9868988" y="3159426"/>
            <a:ext cx="641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3" name="Straight Arrow Connector 182"/>
          <p:cNvCxnSpPr/>
          <p:nvPr/>
        </p:nvCxnSpPr>
        <p:spPr bwMode="auto">
          <a:xfrm>
            <a:off x="9858701" y="2551437"/>
            <a:ext cx="641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8" name="Straight Arrow Connector 187"/>
          <p:cNvCxnSpPr/>
          <p:nvPr/>
        </p:nvCxnSpPr>
        <p:spPr bwMode="auto">
          <a:xfrm>
            <a:off x="9872059" y="2865333"/>
            <a:ext cx="641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9" name="Straight Arrow Connector 188"/>
          <p:cNvCxnSpPr/>
          <p:nvPr/>
        </p:nvCxnSpPr>
        <p:spPr bwMode="auto">
          <a:xfrm>
            <a:off x="9365769" y="3286115"/>
            <a:ext cx="3240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0" name="Straight Arrow Connector 189"/>
          <p:cNvCxnSpPr/>
          <p:nvPr/>
        </p:nvCxnSpPr>
        <p:spPr bwMode="auto">
          <a:xfrm>
            <a:off x="9402353" y="3443636"/>
            <a:ext cx="108085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5" name="Straight Arrow Connector 194"/>
          <p:cNvCxnSpPr/>
          <p:nvPr/>
        </p:nvCxnSpPr>
        <p:spPr bwMode="auto">
          <a:xfrm>
            <a:off x="11844024" y="4559546"/>
            <a:ext cx="13829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6" name="Straight Arrow Connector 195"/>
          <p:cNvCxnSpPr/>
          <p:nvPr/>
        </p:nvCxnSpPr>
        <p:spPr bwMode="auto">
          <a:xfrm>
            <a:off x="12523658" y="2918337"/>
            <a:ext cx="641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1" name="Straight Arrow Connector 200"/>
          <p:cNvCxnSpPr/>
          <p:nvPr/>
        </p:nvCxnSpPr>
        <p:spPr bwMode="auto">
          <a:xfrm>
            <a:off x="12540354" y="3694629"/>
            <a:ext cx="641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2" name="Group 201"/>
          <p:cNvGrpSpPr/>
          <p:nvPr/>
        </p:nvGrpSpPr>
        <p:grpSpPr>
          <a:xfrm>
            <a:off x="13121748" y="1726955"/>
            <a:ext cx="1772217" cy="733420"/>
            <a:chOff x="507046" y="2817700"/>
            <a:chExt cx="1257639" cy="540000"/>
          </a:xfrm>
        </p:grpSpPr>
        <p:sp>
          <p:nvSpPr>
            <p:cNvPr id="203" name="Snip Same Side Corner Rectangle 20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507046" y="2823012"/>
              <a:ext cx="1257639" cy="46379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SMAD1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AB743D"/>
                  </a:solidFill>
                  <a:latin typeface="Arial" charset="0"/>
                </a:rPr>
                <a:t>Q15797</a:t>
              </a:r>
              <a:endParaRPr lang="en-US" sz="160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13121748" y="2523540"/>
            <a:ext cx="1772217" cy="733420"/>
            <a:chOff x="507046" y="2817700"/>
            <a:chExt cx="1257639" cy="540000"/>
          </a:xfrm>
        </p:grpSpPr>
        <p:sp>
          <p:nvSpPr>
            <p:cNvPr id="210" name="Snip Same Side Corner Rectangle 20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507046" y="2823012"/>
              <a:ext cx="1257639" cy="46379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SMAD3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AB743D"/>
                  </a:solidFill>
                  <a:latin typeface="Arial" charset="0"/>
                </a:rPr>
                <a:t>P84022</a:t>
              </a:r>
              <a:endParaRPr lang="en-US" sz="160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13121748" y="3351504"/>
            <a:ext cx="1772217" cy="733420"/>
            <a:chOff x="507046" y="2817700"/>
            <a:chExt cx="1257639" cy="540000"/>
          </a:xfrm>
        </p:grpSpPr>
        <p:sp>
          <p:nvSpPr>
            <p:cNvPr id="213" name="Snip Same Side Corner Rectangle 21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507046" y="2823012"/>
              <a:ext cx="1257639" cy="46379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SMAD4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AB743D"/>
                  </a:solidFill>
                  <a:latin typeface="Arial" charset="0"/>
                </a:rPr>
                <a:t>Q13485</a:t>
              </a:r>
              <a:endParaRPr lang="en-US" sz="160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13121748" y="6075541"/>
            <a:ext cx="1772217" cy="733420"/>
            <a:chOff x="507046" y="2817700"/>
            <a:chExt cx="1257639" cy="540000"/>
          </a:xfrm>
        </p:grpSpPr>
        <p:sp>
          <p:nvSpPr>
            <p:cNvPr id="220" name="Snip Same Side Corner Rectangle 2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507046" y="2823012"/>
              <a:ext cx="1257639" cy="46379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SMAD2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AB743D"/>
                  </a:solidFill>
                  <a:latin typeface="Arial" charset="0"/>
                </a:rPr>
                <a:t>Q15796</a:t>
              </a:r>
              <a:endParaRPr lang="en-US" sz="160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226" name="Straight Arrow Connector 225"/>
          <p:cNvCxnSpPr/>
          <p:nvPr/>
        </p:nvCxnSpPr>
        <p:spPr bwMode="auto">
          <a:xfrm>
            <a:off x="12540354" y="5352242"/>
            <a:ext cx="9093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1" name="Straight Arrow Connector 230"/>
          <p:cNvCxnSpPr/>
          <p:nvPr/>
        </p:nvCxnSpPr>
        <p:spPr bwMode="auto">
          <a:xfrm>
            <a:off x="12550749" y="5632744"/>
            <a:ext cx="9093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8" name="Straight Arrow Connector 237"/>
          <p:cNvCxnSpPr/>
          <p:nvPr/>
        </p:nvCxnSpPr>
        <p:spPr bwMode="auto">
          <a:xfrm>
            <a:off x="11749186" y="4871735"/>
            <a:ext cx="641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6" name="Straight Arrow Connector 245"/>
          <p:cNvCxnSpPr/>
          <p:nvPr/>
        </p:nvCxnSpPr>
        <p:spPr bwMode="auto">
          <a:xfrm>
            <a:off x="12409470" y="7460580"/>
            <a:ext cx="7722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7" name="Straight Arrow Connector 246"/>
          <p:cNvCxnSpPr/>
          <p:nvPr/>
        </p:nvCxnSpPr>
        <p:spPr bwMode="auto">
          <a:xfrm>
            <a:off x="12409470" y="8258278"/>
            <a:ext cx="7722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8" name="Straight Arrow Connector 247"/>
          <p:cNvCxnSpPr/>
          <p:nvPr/>
        </p:nvCxnSpPr>
        <p:spPr bwMode="auto">
          <a:xfrm>
            <a:off x="12399606" y="9061585"/>
            <a:ext cx="7722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3" name="Straight Arrow Connector 252"/>
          <p:cNvCxnSpPr/>
          <p:nvPr/>
        </p:nvCxnSpPr>
        <p:spPr bwMode="auto">
          <a:xfrm>
            <a:off x="12399606" y="9809656"/>
            <a:ext cx="77223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4" name="Straight Arrow Connector 253"/>
          <p:cNvCxnSpPr/>
          <p:nvPr/>
        </p:nvCxnSpPr>
        <p:spPr bwMode="auto">
          <a:xfrm flipH="1">
            <a:off x="11965509" y="10653676"/>
            <a:ext cx="4212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9" name="Group 258"/>
          <p:cNvGrpSpPr/>
          <p:nvPr/>
        </p:nvGrpSpPr>
        <p:grpSpPr>
          <a:xfrm>
            <a:off x="7772646" y="7979058"/>
            <a:ext cx="1772217" cy="733420"/>
            <a:chOff x="507046" y="2817700"/>
            <a:chExt cx="1257639" cy="540000"/>
          </a:xfrm>
        </p:grpSpPr>
        <p:sp>
          <p:nvSpPr>
            <p:cNvPr id="260" name="Snip Same Side Corner Rectangle 25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507046" y="2823012"/>
              <a:ext cx="1257639" cy="46379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CTNNB1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AB743D"/>
                  </a:solidFill>
                  <a:latin typeface="Arial" charset="0"/>
                </a:rPr>
                <a:t>P35222</a:t>
              </a:r>
              <a:endParaRPr lang="en-US" sz="160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269" name="Straight Arrow Connector 268"/>
          <p:cNvCxnSpPr/>
          <p:nvPr/>
        </p:nvCxnSpPr>
        <p:spPr bwMode="auto">
          <a:xfrm>
            <a:off x="6623762" y="2988862"/>
            <a:ext cx="641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0" name="Straight Arrow Connector 269"/>
          <p:cNvCxnSpPr/>
          <p:nvPr/>
        </p:nvCxnSpPr>
        <p:spPr bwMode="auto">
          <a:xfrm>
            <a:off x="6592886" y="3801177"/>
            <a:ext cx="641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1" name="Straight Arrow Connector 270"/>
          <p:cNvCxnSpPr/>
          <p:nvPr/>
        </p:nvCxnSpPr>
        <p:spPr bwMode="auto">
          <a:xfrm>
            <a:off x="6592886" y="4549213"/>
            <a:ext cx="641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5628200" y="5350173"/>
            <a:ext cx="0" cy="450181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2" name="Group 271"/>
          <p:cNvGrpSpPr/>
          <p:nvPr/>
        </p:nvGrpSpPr>
        <p:grpSpPr>
          <a:xfrm>
            <a:off x="13121748" y="7979058"/>
            <a:ext cx="1772217" cy="733420"/>
            <a:chOff x="507046" y="2817700"/>
            <a:chExt cx="1257639" cy="540000"/>
          </a:xfrm>
        </p:grpSpPr>
        <p:sp>
          <p:nvSpPr>
            <p:cNvPr id="277" name="Snip Same Side Corner Rectangle 27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507046" y="2823012"/>
              <a:ext cx="1257639" cy="46379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SMAD7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AB743D"/>
                  </a:solidFill>
                  <a:latin typeface="Arial" charset="0"/>
                </a:rPr>
                <a:t>O15105</a:t>
              </a:r>
              <a:endParaRPr lang="en-US" sz="160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79" name="Group 278"/>
          <p:cNvGrpSpPr/>
          <p:nvPr/>
        </p:nvGrpSpPr>
        <p:grpSpPr>
          <a:xfrm>
            <a:off x="13121748" y="7178744"/>
            <a:ext cx="1772217" cy="733420"/>
            <a:chOff x="507046" y="2817700"/>
            <a:chExt cx="1257639" cy="540000"/>
          </a:xfrm>
        </p:grpSpPr>
        <p:sp>
          <p:nvSpPr>
            <p:cNvPr id="280" name="Snip Same Side Corner Rectangle 27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1" name="TextBox 280"/>
            <p:cNvSpPr txBox="1"/>
            <p:nvPr/>
          </p:nvSpPr>
          <p:spPr>
            <a:xfrm>
              <a:off x="507046" y="2823012"/>
              <a:ext cx="1257639" cy="46379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SMAD6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AB743D"/>
                  </a:solidFill>
                  <a:latin typeface="Arial" charset="0"/>
                </a:rPr>
                <a:t>O43541</a:t>
              </a:r>
              <a:endParaRPr lang="en-US" sz="160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13117339" y="8763527"/>
            <a:ext cx="1781033" cy="737069"/>
            <a:chOff x="507046" y="4525112"/>
            <a:chExt cx="1257639" cy="540000"/>
          </a:xfrm>
        </p:grpSpPr>
        <p:sp>
          <p:nvSpPr>
            <p:cNvPr id="283" name="Snip Same Side Corner Rectangle 282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4" name="TextBox 283"/>
            <p:cNvSpPr txBox="1"/>
            <p:nvPr/>
          </p:nvSpPr>
          <p:spPr>
            <a:xfrm>
              <a:off x="507046" y="4530424"/>
              <a:ext cx="1257639" cy="46149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SMURF1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C5F2C6"/>
                  </a:solidFill>
                  <a:latin typeface="Arial" charset="0"/>
                </a:rPr>
                <a:t>Q9HCE7</a:t>
              </a:r>
              <a:endParaRPr lang="en-US" sz="160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85" name="Group 284"/>
          <p:cNvGrpSpPr/>
          <p:nvPr/>
        </p:nvGrpSpPr>
        <p:grpSpPr>
          <a:xfrm>
            <a:off x="13117339" y="9548470"/>
            <a:ext cx="1781033" cy="737069"/>
            <a:chOff x="507046" y="4525112"/>
            <a:chExt cx="1257639" cy="540000"/>
          </a:xfrm>
        </p:grpSpPr>
        <p:sp>
          <p:nvSpPr>
            <p:cNvPr id="286" name="Snip Same Side Corner Rectangle 285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507046" y="4530424"/>
              <a:ext cx="1257639" cy="46149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FKBP1A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C5F2C6"/>
                  </a:solidFill>
                  <a:latin typeface="Arial" charset="0"/>
                </a:rPr>
                <a:t>P62942</a:t>
              </a:r>
              <a:endParaRPr lang="en-US" sz="160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88" name="Group 287"/>
          <p:cNvGrpSpPr/>
          <p:nvPr/>
        </p:nvGrpSpPr>
        <p:grpSpPr>
          <a:xfrm>
            <a:off x="10227936" y="8763527"/>
            <a:ext cx="1781033" cy="737069"/>
            <a:chOff x="507046" y="4525112"/>
            <a:chExt cx="1257639" cy="540000"/>
          </a:xfrm>
        </p:grpSpPr>
        <p:sp>
          <p:nvSpPr>
            <p:cNvPr id="289" name="Snip Same Side Corner Rectangle 288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507046" y="4530424"/>
              <a:ext cx="1257639" cy="46149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SMURF2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C5F2C6"/>
                  </a:solidFill>
                  <a:latin typeface="Arial" charset="0"/>
                </a:rPr>
                <a:t>Q9HAU4</a:t>
              </a:r>
              <a:endParaRPr lang="en-US" sz="160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91" name="Group 290"/>
          <p:cNvGrpSpPr/>
          <p:nvPr/>
        </p:nvGrpSpPr>
        <p:grpSpPr>
          <a:xfrm>
            <a:off x="7768237" y="8763527"/>
            <a:ext cx="1781033" cy="737069"/>
            <a:chOff x="507046" y="4525112"/>
            <a:chExt cx="1257639" cy="540000"/>
          </a:xfrm>
        </p:grpSpPr>
        <p:sp>
          <p:nvSpPr>
            <p:cNvPr id="292" name="Snip Same Side Corner Rectangle 291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507046" y="4530424"/>
              <a:ext cx="1257639" cy="46149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FKBP3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C5F2C6"/>
                  </a:solidFill>
                  <a:latin typeface="Arial" charset="0"/>
                </a:rPr>
                <a:t>Q00688</a:t>
              </a:r>
              <a:endParaRPr lang="en-US" sz="160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10026947" y="7179820"/>
            <a:ext cx="2183013" cy="731268"/>
            <a:chOff x="371271" y="1139280"/>
            <a:chExt cx="1522707" cy="524707"/>
          </a:xfrm>
        </p:grpSpPr>
        <p:sp>
          <p:nvSpPr>
            <p:cNvPr id="295" name="Rounded Rectangle 29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371271" y="1139280"/>
              <a:ext cx="1522707" cy="451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BMPR2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Q13873</a:t>
              </a:r>
              <a:endParaRPr lang="en-US" sz="16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7" name="Group 296"/>
          <p:cNvGrpSpPr/>
          <p:nvPr/>
        </p:nvGrpSpPr>
        <p:grpSpPr>
          <a:xfrm>
            <a:off x="10026947" y="6398559"/>
            <a:ext cx="2183013" cy="731268"/>
            <a:chOff x="371271" y="1139280"/>
            <a:chExt cx="1522707" cy="524707"/>
          </a:xfrm>
        </p:grpSpPr>
        <p:sp>
          <p:nvSpPr>
            <p:cNvPr id="298" name="Rounded Rectangle 29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371271" y="1139280"/>
              <a:ext cx="1522707" cy="4519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BMPR1B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O00238</a:t>
              </a:r>
              <a:endParaRPr lang="en-US" sz="16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0" name="Group 299"/>
          <p:cNvGrpSpPr/>
          <p:nvPr/>
        </p:nvGrpSpPr>
        <p:grpSpPr>
          <a:xfrm>
            <a:off x="3464772" y="9540714"/>
            <a:ext cx="1803000" cy="752581"/>
            <a:chOff x="507046" y="3634424"/>
            <a:chExt cx="1257639" cy="540000"/>
          </a:xfrm>
        </p:grpSpPr>
        <p:sp>
          <p:nvSpPr>
            <p:cNvPr id="301" name="Snip Same Side Corner Rectangle 3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2" name="TextBox 301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HMMR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O75330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3464772" y="7169164"/>
            <a:ext cx="1803000" cy="752581"/>
            <a:chOff x="507046" y="3634424"/>
            <a:chExt cx="1257639" cy="540000"/>
          </a:xfrm>
        </p:grpSpPr>
        <p:sp>
          <p:nvSpPr>
            <p:cNvPr id="304" name="Snip Same Side Corner Rectangle 3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5" name="TextBox 304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CD44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P16070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6" name="Group 305"/>
          <p:cNvGrpSpPr/>
          <p:nvPr/>
        </p:nvGrpSpPr>
        <p:grpSpPr>
          <a:xfrm>
            <a:off x="5968282" y="6387903"/>
            <a:ext cx="1803000" cy="752581"/>
            <a:chOff x="507046" y="3634424"/>
            <a:chExt cx="1257639" cy="540000"/>
          </a:xfrm>
        </p:grpSpPr>
        <p:sp>
          <p:nvSpPr>
            <p:cNvPr id="307" name="Snip Same Side Corner Rectangle 3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8" name="TextBox 307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HSPA4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P34932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9" name="Group 308"/>
          <p:cNvGrpSpPr/>
          <p:nvPr/>
        </p:nvGrpSpPr>
        <p:grpSpPr>
          <a:xfrm>
            <a:off x="10227936" y="7977233"/>
            <a:ext cx="1781033" cy="737069"/>
            <a:chOff x="507046" y="4525112"/>
            <a:chExt cx="1257639" cy="540000"/>
          </a:xfrm>
        </p:grpSpPr>
        <p:sp>
          <p:nvSpPr>
            <p:cNvPr id="310" name="Snip Same Side Corner Rectangle 309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1" name="TextBox 310"/>
            <p:cNvSpPr txBox="1"/>
            <p:nvPr/>
          </p:nvSpPr>
          <p:spPr>
            <a:xfrm>
              <a:off x="507046" y="4530424"/>
              <a:ext cx="1257639" cy="46149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FNTA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C5F2C6"/>
                  </a:solidFill>
                  <a:latin typeface="Arial" charset="0"/>
                </a:rPr>
                <a:t>P49354</a:t>
              </a:r>
              <a:endParaRPr lang="en-US" sz="160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312" name="Group 311"/>
          <p:cNvGrpSpPr/>
          <p:nvPr/>
        </p:nvGrpSpPr>
        <p:grpSpPr>
          <a:xfrm>
            <a:off x="3464772" y="6387903"/>
            <a:ext cx="1803000" cy="752581"/>
            <a:chOff x="507046" y="3634424"/>
            <a:chExt cx="1257639" cy="540000"/>
          </a:xfrm>
        </p:grpSpPr>
        <p:sp>
          <p:nvSpPr>
            <p:cNvPr id="313" name="Snip Same Side Corner Rectangle 3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AP2B1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P63010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5" name="Group 314"/>
          <p:cNvGrpSpPr/>
          <p:nvPr/>
        </p:nvGrpSpPr>
        <p:grpSpPr>
          <a:xfrm>
            <a:off x="3464772" y="5592174"/>
            <a:ext cx="1803000" cy="752581"/>
            <a:chOff x="507046" y="3634424"/>
            <a:chExt cx="1257639" cy="540000"/>
          </a:xfrm>
        </p:grpSpPr>
        <p:sp>
          <p:nvSpPr>
            <p:cNvPr id="316" name="Snip Same Side Corner Rectangle 3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7" name="TextBox 316"/>
            <p:cNvSpPr txBox="1"/>
            <p:nvPr/>
          </p:nvSpPr>
          <p:spPr>
            <a:xfrm>
              <a:off x="507046" y="3639736"/>
              <a:ext cx="1257639" cy="4519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14-3-3-zeta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P63104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18" name="Straight Connector 317"/>
          <p:cNvCxnSpPr/>
          <p:nvPr/>
        </p:nvCxnSpPr>
        <p:spPr bwMode="auto">
          <a:xfrm>
            <a:off x="9848955" y="4750602"/>
            <a:ext cx="3338" cy="43109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9" name="Straight Connector 318"/>
          <p:cNvCxnSpPr/>
          <p:nvPr/>
        </p:nvCxnSpPr>
        <p:spPr bwMode="auto">
          <a:xfrm>
            <a:off x="12386749" y="4858793"/>
            <a:ext cx="0" cy="579488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0" name="Straight Arrow Connector 319"/>
          <p:cNvCxnSpPr/>
          <p:nvPr/>
        </p:nvCxnSpPr>
        <p:spPr bwMode="auto">
          <a:xfrm flipH="1">
            <a:off x="11944557" y="9816992"/>
            <a:ext cx="4212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1" name="Straight Arrow Connector 320"/>
          <p:cNvCxnSpPr/>
          <p:nvPr/>
        </p:nvCxnSpPr>
        <p:spPr bwMode="auto">
          <a:xfrm>
            <a:off x="5148785" y="9094980"/>
            <a:ext cx="955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2" name="Straight Arrow Connector 321"/>
          <p:cNvCxnSpPr/>
          <p:nvPr/>
        </p:nvCxnSpPr>
        <p:spPr bwMode="auto">
          <a:xfrm>
            <a:off x="5148785" y="9900478"/>
            <a:ext cx="955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3" name="Straight Arrow Connector 322"/>
          <p:cNvCxnSpPr/>
          <p:nvPr/>
        </p:nvCxnSpPr>
        <p:spPr bwMode="auto">
          <a:xfrm>
            <a:off x="5132089" y="8258278"/>
            <a:ext cx="955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4" name="Straight Arrow Connector 323"/>
          <p:cNvCxnSpPr/>
          <p:nvPr/>
        </p:nvCxnSpPr>
        <p:spPr bwMode="auto">
          <a:xfrm>
            <a:off x="5132089" y="7460580"/>
            <a:ext cx="955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5" name="Straight Arrow Connector 324"/>
          <p:cNvCxnSpPr/>
          <p:nvPr/>
        </p:nvCxnSpPr>
        <p:spPr bwMode="auto">
          <a:xfrm>
            <a:off x="5148785" y="6694196"/>
            <a:ext cx="955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6" name="Straight Arrow Connector 325"/>
          <p:cNvCxnSpPr/>
          <p:nvPr/>
        </p:nvCxnSpPr>
        <p:spPr bwMode="auto">
          <a:xfrm>
            <a:off x="5132089" y="5899727"/>
            <a:ext cx="955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7" name="Straight Arrow Connector 326"/>
          <p:cNvCxnSpPr/>
          <p:nvPr/>
        </p:nvCxnSpPr>
        <p:spPr bwMode="auto">
          <a:xfrm>
            <a:off x="9426276" y="5883030"/>
            <a:ext cx="955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8" name="Straight Arrow Connector 327"/>
          <p:cNvCxnSpPr/>
          <p:nvPr/>
        </p:nvCxnSpPr>
        <p:spPr bwMode="auto">
          <a:xfrm>
            <a:off x="9409074" y="6706177"/>
            <a:ext cx="955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9" name="Straight Arrow Connector 328"/>
          <p:cNvCxnSpPr/>
          <p:nvPr/>
        </p:nvCxnSpPr>
        <p:spPr bwMode="auto">
          <a:xfrm>
            <a:off x="9391398" y="7477277"/>
            <a:ext cx="955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0" name="Straight Arrow Connector 329"/>
          <p:cNvCxnSpPr/>
          <p:nvPr/>
        </p:nvCxnSpPr>
        <p:spPr bwMode="auto">
          <a:xfrm>
            <a:off x="9409074" y="8274976"/>
            <a:ext cx="955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1" name="Straight Arrow Connector 330"/>
          <p:cNvCxnSpPr/>
          <p:nvPr/>
        </p:nvCxnSpPr>
        <p:spPr bwMode="auto">
          <a:xfrm>
            <a:off x="9426276" y="9061585"/>
            <a:ext cx="9551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32" name="Group 331"/>
          <p:cNvGrpSpPr/>
          <p:nvPr/>
        </p:nvGrpSpPr>
        <p:grpSpPr>
          <a:xfrm>
            <a:off x="10487321" y="3557284"/>
            <a:ext cx="1165804" cy="341110"/>
            <a:chOff x="7620676" y="5024219"/>
            <a:chExt cx="862158" cy="295531"/>
          </a:xfrm>
        </p:grpSpPr>
        <p:sp>
          <p:nvSpPr>
            <p:cNvPr id="33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3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93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+T200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5" name="Group 334"/>
          <p:cNvGrpSpPr/>
          <p:nvPr/>
        </p:nvGrpSpPr>
        <p:grpSpPr>
          <a:xfrm>
            <a:off x="10487324" y="3845148"/>
            <a:ext cx="1165804" cy="341110"/>
            <a:chOff x="7620676" y="5024219"/>
            <a:chExt cx="862158" cy="295531"/>
          </a:xfrm>
        </p:grpSpPr>
        <p:sp>
          <p:nvSpPr>
            <p:cNvPr id="33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3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93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+T204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1111</TotalTime>
  <Words>121</Words>
  <Application>Microsoft Macintosh PowerPoint</Application>
  <PresentationFormat>Custom</PresentationFormat>
  <Paragraphs>93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100</cp:revision>
  <dcterms:created xsi:type="dcterms:W3CDTF">2014-02-16T01:31:59Z</dcterms:created>
  <dcterms:modified xsi:type="dcterms:W3CDTF">2016-03-16T04:53:33Z</dcterms:modified>
</cp:coreProperties>
</file>