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00"/>
    <a:srgbClr val="AB743D"/>
    <a:srgbClr val="00C100"/>
    <a:srgbClr val="8EB8D8"/>
    <a:srgbClr val="FFF777"/>
    <a:srgbClr val="90B1D0"/>
    <a:srgbClr val="00AD00"/>
    <a:srgbClr val="A5ADCB"/>
    <a:srgbClr val="7298BD"/>
    <a:srgbClr val="672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917" autoAdjust="0"/>
  </p:normalViewPr>
  <p:slideViewPr>
    <p:cSldViewPr snapToGrid="0" snapToObjects="1">
      <p:cViewPr>
        <p:scale>
          <a:sx n="150" d="100"/>
          <a:sy n="150" d="100"/>
        </p:scale>
        <p:origin x="-1552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02" name="Picture 10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3" name="Text Box 173"/>
          <p:cNvSpPr txBox="1">
            <a:spLocks noChangeArrowheads="1"/>
          </p:cNvSpPr>
          <p:nvPr userDrawn="1"/>
        </p:nvSpPr>
        <p:spPr bwMode="auto">
          <a:xfrm>
            <a:off x="238953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104" name="Group 103"/>
          <p:cNvGrpSpPr/>
          <p:nvPr userDrawn="1"/>
        </p:nvGrpSpPr>
        <p:grpSpPr>
          <a:xfrm>
            <a:off x="1546755" y="5682356"/>
            <a:ext cx="6540875" cy="782825"/>
            <a:chOff x="1546755" y="5682356"/>
            <a:chExt cx="6540875" cy="782825"/>
          </a:xfrm>
        </p:grpSpPr>
        <p:grpSp>
          <p:nvGrpSpPr>
            <p:cNvPr id="105" name="Group 10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140" name="Rounded Rectangle 13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138" name="Rounded Rectangle 13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107" name="Rounded Rectangle 10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09" name="Snip Same Side Corner Rectangle 10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111" name="Group 11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136" name="Snip Same Side Corner Rectangle 13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112" name="Group 11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134" name="Snip Same Side Corner Rectangle 13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132" name="Snip Same Side Corner Rectangle 13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130" name="Snip Same Side Corner Rectangle 12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115" name="Elbow Connector 11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6" name="Elbow Connector 11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7" name="Elbow Connector 11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8" name="Elbow Connector 11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9" name="Elbow Connector 11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0" name="Elbow Connector 11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1" name="TextBox 12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127" name="Elbow Connector 12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128" name="TextBox 12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163697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  <p:sp>
        <p:nvSpPr>
          <p:cNvPr id="142" name="TextBox 141"/>
          <p:cNvSpPr txBox="1"/>
          <p:nvPr userDrawn="1"/>
        </p:nvSpPr>
        <p:spPr>
          <a:xfrm>
            <a:off x="6954350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Dr. Steven 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58733" y="104506"/>
            <a:ext cx="468363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Casein Protein-serine Kinase 1 Alpha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43988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P48729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1473191" y="1710762"/>
            <a:ext cx="1219199" cy="445087"/>
            <a:chOff x="430707" y="1139280"/>
            <a:chExt cx="1385304" cy="524707"/>
          </a:xfrm>
        </p:grpSpPr>
        <p:sp>
          <p:nvSpPr>
            <p:cNvPr id="66" name="Rounded Rectangle 65"/>
            <p:cNvSpPr/>
            <p:nvPr/>
          </p:nvSpPr>
          <p:spPr bwMode="auto">
            <a:xfrm>
              <a:off x="587935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430707" y="1139280"/>
              <a:ext cx="1385304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CK1</a:t>
              </a:r>
              <a:r>
                <a:rPr lang="en-US" sz="1000" dirty="0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a1</a:t>
              </a: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/CSNK1A1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P48729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4463384" y="4512707"/>
            <a:ext cx="1106841" cy="466427"/>
            <a:chOff x="507046" y="2817700"/>
            <a:chExt cx="1257639" cy="549865"/>
          </a:xfrm>
        </p:grpSpPr>
        <p:sp>
          <p:nvSpPr>
            <p:cNvPr id="104" name="Snip Same Side Corner Rectangle 103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FOXO1A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948A54"/>
                  </a:solidFill>
                  <a:latin typeface="Arial" charset="0"/>
                </a:rPr>
                <a:t>Q12778</a:t>
              </a:r>
              <a:endParaRPr lang="en-US" sz="1050" dirty="0">
                <a:solidFill>
                  <a:srgbClr val="948A54"/>
                </a:solidFill>
              </a:endParaRP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4658967" y="4287926"/>
            <a:ext cx="715674" cy="246221"/>
            <a:chOff x="7630676" y="5329407"/>
            <a:chExt cx="862158" cy="350482"/>
          </a:xfrm>
        </p:grpSpPr>
        <p:sp>
          <p:nvSpPr>
            <p:cNvPr id="107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8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-S325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4658967" y="4112808"/>
            <a:ext cx="715674" cy="246221"/>
            <a:chOff x="7630676" y="5329407"/>
            <a:chExt cx="862158" cy="350482"/>
          </a:xfrm>
        </p:grpSpPr>
        <p:sp>
          <p:nvSpPr>
            <p:cNvPr id="110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11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-S322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5926080" y="4858891"/>
            <a:ext cx="715674" cy="246221"/>
            <a:chOff x="7630676" y="5329407"/>
            <a:chExt cx="862158" cy="350482"/>
          </a:xfrm>
        </p:grpSpPr>
        <p:sp>
          <p:nvSpPr>
            <p:cNvPr id="119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20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-S844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5730497" y="928092"/>
            <a:ext cx="1106841" cy="466427"/>
            <a:chOff x="507046" y="4525112"/>
            <a:chExt cx="1257639" cy="549865"/>
          </a:xfrm>
        </p:grpSpPr>
        <p:sp>
          <p:nvSpPr>
            <p:cNvPr id="134" name="Snip Same Side Corner Rectangle 133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507046" y="45304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BACE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P56817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5926080" y="696461"/>
            <a:ext cx="715674" cy="246221"/>
            <a:chOff x="7592082" y="6008140"/>
            <a:chExt cx="862158" cy="350482"/>
          </a:xfrm>
        </p:grpSpPr>
        <p:sp>
          <p:nvSpPr>
            <p:cNvPr id="137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38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S498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5730497" y="5073236"/>
            <a:ext cx="1106841" cy="466427"/>
            <a:chOff x="473789" y="5344549"/>
            <a:chExt cx="1257639" cy="549865"/>
          </a:xfrm>
        </p:grpSpPr>
        <p:sp>
          <p:nvSpPr>
            <p:cNvPr id="141" name="Snip Same Side Corner Rectangle 140"/>
            <p:cNvSpPr/>
            <p:nvPr/>
          </p:nvSpPr>
          <p:spPr bwMode="auto">
            <a:xfrm>
              <a:off x="562608" y="5344549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BDB70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473789" y="5349861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rgbClr val="262626"/>
                  </a:solidFill>
                  <a:latin typeface="Arial" charset="0"/>
                </a:rPr>
                <a:t>CDH1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948A54"/>
                  </a:solidFill>
                  <a:latin typeface="Arial" charset="0"/>
                </a:rPr>
                <a:t>P12830</a:t>
              </a:r>
              <a:endParaRPr lang="en-US" sz="1050" dirty="0">
                <a:solidFill>
                  <a:srgbClr val="948A54"/>
                </a:solidFill>
              </a:endParaRPr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3141996" y="3509691"/>
            <a:ext cx="1106841" cy="466427"/>
            <a:chOff x="507046" y="2817700"/>
            <a:chExt cx="1257639" cy="549865"/>
          </a:xfrm>
        </p:grpSpPr>
        <p:sp>
          <p:nvSpPr>
            <p:cNvPr id="145" name="Snip Same Side Corner Rectangle 144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CTNNB1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P35222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3337579" y="3275254"/>
            <a:ext cx="715674" cy="246221"/>
            <a:chOff x="7620676" y="5012167"/>
            <a:chExt cx="862158" cy="350482"/>
          </a:xfrm>
        </p:grpSpPr>
        <p:sp>
          <p:nvSpPr>
            <p:cNvPr id="148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49" name="Text Box 154"/>
            <p:cNvSpPr txBox="1">
              <a:spLocks noChangeArrowheads="1"/>
            </p:cNvSpPr>
            <p:nvPr/>
          </p:nvSpPr>
          <p:spPr bwMode="auto">
            <a:xfrm>
              <a:off x="7620676" y="501216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+S45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3" name="Group 182"/>
          <p:cNvGrpSpPr/>
          <p:nvPr/>
        </p:nvGrpSpPr>
        <p:grpSpPr>
          <a:xfrm>
            <a:off x="7005152" y="5217488"/>
            <a:ext cx="1250705" cy="458059"/>
            <a:chOff x="408399" y="2817700"/>
            <a:chExt cx="1421103" cy="540000"/>
          </a:xfrm>
        </p:grpSpPr>
        <p:sp>
          <p:nvSpPr>
            <p:cNvPr id="184" name="Snip Same Side Corner Rectangle 183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85" name="TextBox 184"/>
            <p:cNvSpPr txBox="1"/>
            <p:nvPr/>
          </p:nvSpPr>
          <p:spPr>
            <a:xfrm>
              <a:off x="408399" y="2823012"/>
              <a:ext cx="1421103" cy="514769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TDP43/TARDBP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Q13148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cxnSp>
        <p:nvCxnSpPr>
          <p:cNvPr id="193" name="Straight Arrow Connector 192"/>
          <p:cNvCxnSpPr/>
          <p:nvPr/>
        </p:nvCxnSpPr>
        <p:spPr bwMode="auto">
          <a:xfrm>
            <a:off x="6988218" y="4970766"/>
            <a:ext cx="371210" cy="102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94" name="Group 193"/>
          <p:cNvGrpSpPr/>
          <p:nvPr/>
        </p:nvGrpSpPr>
        <p:grpSpPr>
          <a:xfrm>
            <a:off x="7270955" y="4683661"/>
            <a:ext cx="715674" cy="246221"/>
            <a:chOff x="7592082" y="6008140"/>
            <a:chExt cx="862158" cy="350482"/>
          </a:xfrm>
        </p:grpSpPr>
        <p:sp>
          <p:nvSpPr>
            <p:cNvPr id="195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96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S407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197" name="Straight Arrow Connector 196"/>
          <p:cNvCxnSpPr/>
          <p:nvPr/>
        </p:nvCxnSpPr>
        <p:spPr bwMode="auto">
          <a:xfrm>
            <a:off x="7058236" y="4811579"/>
            <a:ext cx="30965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98" name="Group 197"/>
          <p:cNvGrpSpPr/>
          <p:nvPr/>
        </p:nvGrpSpPr>
        <p:grpSpPr>
          <a:xfrm>
            <a:off x="7270955" y="4523373"/>
            <a:ext cx="715674" cy="246221"/>
            <a:chOff x="7592082" y="6008140"/>
            <a:chExt cx="862158" cy="350482"/>
          </a:xfrm>
        </p:grpSpPr>
        <p:sp>
          <p:nvSpPr>
            <p:cNvPr id="199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00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S404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201" name="Straight Arrow Connector 200"/>
          <p:cNvCxnSpPr/>
          <p:nvPr/>
        </p:nvCxnSpPr>
        <p:spPr bwMode="auto">
          <a:xfrm>
            <a:off x="7058236" y="4651366"/>
            <a:ext cx="30965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02" name="Group 201"/>
          <p:cNvGrpSpPr/>
          <p:nvPr/>
        </p:nvGrpSpPr>
        <p:grpSpPr>
          <a:xfrm>
            <a:off x="7270955" y="4363085"/>
            <a:ext cx="715674" cy="246221"/>
            <a:chOff x="7592082" y="6008140"/>
            <a:chExt cx="862158" cy="350482"/>
          </a:xfrm>
        </p:grpSpPr>
        <p:sp>
          <p:nvSpPr>
            <p:cNvPr id="20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04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S403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205" name="Straight Arrow Connector 204"/>
          <p:cNvCxnSpPr/>
          <p:nvPr/>
        </p:nvCxnSpPr>
        <p:spPr bwMode="auto">
          <a:xfrm>
            <a:off x="7058236" y="4491153"/>
            <a:ext cx="30965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06" name="Group 205"/>
          <p:cNvGrpSpPr/>
          <p:nvPr/>
        </p:nvGrpSpPr>
        <p:grpSpPr>
          <a:xfrm>
            <a:off x="7270955" y="4202797"/>
            <a:ext cx="715674" cy="246221"/>
            <a:chOff x="7592082" y="6008140"/>
            <a:chExt cx="862158" cy="350482"/>
          </a:xfrm>
        </p:grpSpPr>
        <p:sp>
          <p:nvSpPr>
            <p:cNvPr id="207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08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S395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209" name="Straight Arrow Connector 208"/>
          <p:cNvCxnSpPr/>
          <p:nvPr/>
        </p:nvCxnSpPr>
        <p:spPr bwMode="auto">
          <a:xfrm>
            <a:off x="7058236" y="4330940"/>
            <a:ext cx="30965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10" name="Group 209"/>
          <p:cNvGrpSpPr/>
          <p:nvPr/>
        </p:nvGrpSpPr>
        <p:grpSpPr>
          <a:xfrm>
            <a:off x="7270955" y="4042509"/>
            <a:ext cx="715674" cy="246221"/>
            <a:chOff x="7592082" y="6020192"/>
            <a:chExt cx="862158" cy="350482"/>
          </a:xfrm>
        </p:grpSpPr>
        <p:sp>
          <p:nvSpPr>
            <p:cNvPr id="211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12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S393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213" name="Straight Arrow Connector 212"/>
          <p:cNvCxnSpPr/>
          <p:nvPr/>
        </p:nvCxnSpPr>
        <p:spPr bwMode="auto">
          <a:xfrm>
            <a:off x="7058236" y="4170727"/>
            <a:ext cx="30965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14" name="Group 213"/>
          <p:cNvGrpSpPr/>
          <p:nvPr/>
        </p:nvGrpSpPr>
        <p:grpSpPr>
          <a:xfrm>
            <a:off x="7270955" y="3882221"/>
            <a:ext cx="715674" cy="246221"/>
            <a:chOff x="7592082" y="6008140"/>
            <a:chExt cx="862158" cy="350482"/>
          </a:xfrm>
        </p:grpSpPr>
        <p:sp>
          <p:nvSpPr>
            <p:cNvPr id="215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16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S389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217" name="Straight Arrow Connector 216"/>
          <p:cNvCxnSpPr/>
          <p:nvPr/>
        </p:nvCxnSpPr>
        <p:spPr bwMode="auto">
          <a:xfrm>
            <a:off x="7058236" y="4010514"/>
            <a:ext cx="30965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18" name="Group 217"/>
          <p:cNvGrpSpPr/>
          <p:nvPr/>
        </p:nvGrpSpPr>
        <p:grpSpPr>
          <a:xfrm>
            <a:off x="7270955" y="3721933"/>
            <a:ext cx="715674" cy="246221"/>
            <a:chOff x="7592082" y="6008140"/>
            <a:chExt cx="862158" cy="350482"/>
          </a:xfrm>
        </p:grpSpPr>
        <p:sp>
          <p:nvSpPr>
            <p:cNvPr id="219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20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S387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221" name="Straight Arrow Connector 220"/>
          <p:cNvCxnSpPr/>
          <p:nvPr/>
        </p:nvCxnSpPr>
        <p:spPr bwMode="auto">
          <a:xfrm>
            <a:off x="7058236" y="3850301"/>
            <a:ext cx="30965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22" name="Group 221"/>
          <p:cNvGrpSpPr/>
          <p:nvPr/>
        </p:nvGrpSpPr>
        <p:grpSpPr>
          <a:xfrm>
            <a:off x="7270955" y="3561645"/>
            <a:ext cx="715674" cy="246221"/>
            <a:chOff x="7592082" y="6008140"/>
            <a:chExt cx="862158" cy="350482"/>
          </a:xfrm>
        </p:grpSpPr>
        <p:sp>
          <p:nvSpPr>
            <p:cNvPr id="22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24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S379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225" name="Straight Arrow Connector 224"/>
          <p:cNvCxnSpPr/>
          <p:nvPr/>
        </p:nvCxnSpPr>
        <p:spPr bwMode="auto">
          <a:xfrm>
            <a:off x="7058236" y="3690088"/>
            <a:ext cx="30965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26" name="Group 225"/>
          <p:cNvGrpSpPr/>
          <p:nvPr/>
        </p:nvGrpSpPr>
        <p:grpSpPr>
          <a:xfrm>
            <a:off x="7270955" y="3401357"/>
            <a:ext cx="715674" cy="246221"/>
            <a:chOff x="7592082" y="6008140"/>
            <a:chExt cx="862158" cy="350482"/>
          </a:xfrm>
        </p:grpSpPr>
        <p:sp>
          <p:nvSpPr>
            <p:cNvPr id="227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28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S377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229" name="Straight Arrow Connector 228"/>
          <p:cNvCxnSpPr/>
          <p:nvPr/>
        </p:nvCxnSpPr>
        <p:spPr bwMode="auto">
          <a:xfrm>
            <a:off x="7058236" y="3529875"/>
            <a:ext cx="30965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30" name="Group 229"/>
          <p:cNvGrpSpPr/>
          <p:nvPr/>
        </p:nvGrpSpPr>
        <p:grpSpPr>
          <a:xfrm>
            <a:off x="7270955" y="3241069"/>
            <a:ext cx="715674" cy="246221"/>
            <a:chOff x="7592082" y="6008140"/>
            <a:chExt cx="862158" cy="350482"/>
          </a:xfrm>
        </p:grpSpPr>
        <p:sp>
          <p:nvSpPr>
            <p:cNvPr id="231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32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S375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233" name="Straight Arrow Connector 232"/>
          <p:cNvCxnSpPr/>
          <p:nvPr/>
        </p:nvCxnSpPr>
        <p:spPr bwMode="auto">
          <a:xfrm>
            <a:off x="7058236" y="3369662"/>
            <a:ext cx="30965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34" name="Group 233"/>
          <p:cNvGrpSpPr/>
          <p:nvPr/>
        </p:nvGrpSpPr>
        <p:grpSpPr>
          <a:xfrm>
            <a:off x="7270955" y="3080781"/>
            <a:ext cx="715674" cy="246221"/>
            <a:chOff x="7592082" y="6008140"/>
            <a:chExt cx="862158" cy="350482"/>
          </a:xfrm>
        </p:grpSpPr>
        <p:sp>
          <p:nvSpPr>
            <p:cNvPr id="235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36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S369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237" name="Straight Arrow Connector 236"/>
          <p:cNvCxnSpPr/>
          <p:nvPr/>
        </p:nvCxnSpPr>
        <p:spPr bwMode="auto">
          <a:xfrm>
            <a:off x="7058236" y="3209449"/>
            <a:ext cx="30965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38" name="Group 237"/>
          <p:cNvGrpSpPr/>
          <p:nvPr/>
        </p:nvGrpSpPr>
        <p:grpSpPr>
          <a:xfrm>
            <a:off x="7270955" y="2920493"/>
            <a:ext cx="715674" cy="246221"/>
            <a:chOff x="7592082" y="6008140"/>
            <a:chExt cx="862158" cy="350482"/>
          </a:xfrm>
        </p:grpSpPr>
        <p:sp>
          <p:nvSpPr>
            <p:cNvPr id="239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40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S350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241" name="Straight Arrow Connector 240"/>
          <p:cNvCxnSpPr/>
          <p:nvPr/>
        </p:nvCxnSpPr>
        <p:spPr bwMode="auto">
          <a:xfrm>
            <a:off x="7058236" y="3049236"/>
            <a:ext cx="30965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42" name="Group 241"/>
          <p:cNvGrpSpPr/>
          <p:nvPr/>
        </p:nvGrpSpPr>
        <p:grpSpPr>
          <a:xfrm>
            <a:off x="7270955" y="2760205"/>
            <a:ext cx="715674" cy="246221"/>
            <a:chOff x="7592082" y="6008140"/>
            <a:chExt cx="862158" cy="350482"/>
          </a:xfrm>
        </p:grpSpPr>
        <p:sp>
          <p:nvSpPr>
            <p:cNvPr id="24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44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S347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245" name="Straight Arrow Connector 244"/>
          <p:cNvCxnSpPr/>
          <p:nvPr/>
        </p:nvCxnSpPr>
        <p:spPr bwMode="auto">
          <a:xfrm>
            <a:off x="7058236" y="2889023"/>
            <a:ext cx="30965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46" name="Group 245"/>
          <p:cNvGrpSpPr/>
          <p:nvPr/>
        </p:nvGrpSpPr>
        <p:grpSpPr>
          <a:xfrm>
            <a:off x="7270955" y="2599917"/>
            <a:ext cx="715674" cy="246221"/>
            <a:chOff x="7592082" y="6008140"/>
            <a:chExt cx="862158" cy="350482"/>
          </a:xfrm>
        </p:grpSpPr>
        <p:sp>
          <p:nvSpPr>
            <p:cNvPr id="247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48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S342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249" name="Straight Arrow Connector 248"/>
          <p:cNvCxnSpPr/>
          <p:nvPr/>
        </p:nvCxnSpPr>
        <p:spPr bwMode="auto">
          <a:xfrm>
            <a:off x="7058236" y="2728810"/>
            <a:ext cx="30965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50" name="Group 249"/>
          <p:cNvGrpSpPr/>
          <p:nvPr/>
        </p:nvGrpSpPr>
        <p:grpSpPr>
          <a:xfrm>
            <a:off x="7270955" y="2439629"/>
            <a:ext cx="715674" cy="246221"/>
            <a:chOff x="7592082" y="6008140"/>
            <a:chExt cx="862158" cy="350482"/>
          </a:xfrm>
        </p:grpSpPr>
        <p:sp>
          <p:nvSpPr>
            <p:cNvPr id="251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52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S305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253" name="Straight Arrow Connector 252"/>
          <p:cNvCxnSpPr/>
          <p:nvPr/>
        </p:nvCxnSpPr>
        <p:spPr bwMode="auto">
          <a:xfrm>
            <a:off x="7058236" y="2568597"/>
            <a:ext cx="30965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54" name="Group 253"/>
          <p:cNvGrpSpPr/>
          <p:nvPr/>
        </p:nvGrpSpPr>
        <p:grpSpPr>
          <a:xfrm>
            <a:off x="7270955" y="2279341"/>
            <a:ext cx="715674" cy="246221"/>
            <a:chOff x="7592082" y="6008140"/>
            <a:chExt cx="862158" cy="350482"/>
          </a:xfrm>
        </p:grpSpPr>
        <p:sp>
          <p:nvSpPr>
            <p:cNvPr id="255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56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S292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257" name="Straight Arrow Connector 256"/>
          <p:cNvCxnSpPr/>
          <p:nvPr/>
        </p:nvCxnSpPr>
        <p:spPr bwMode="auto">
          <a:xfrm>
            <a:off x="7058236" y="2408384"/>
            <a:ext cx="30965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58" name="Group 257"/>
          <p:cNvGrpSpPr/>
          <p:nvPr/>
        </p:nvGrpSpPr>
        <p:grpSpPr>
          <a:xfrm>
            <a:off x="7270955" y="2119053"/>
            <a:ext cx="715674" cy="246221"/>
            <a:chOff x="7592082" y="6008140"/>
            <a:chExt cx="862158" cy="350482"/>
          </a:xfrm>
        </p:grpSpPr>
        <p:sp>
          <p:nvSpPr>
            <p:cNvPr id="259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60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S273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261" name="Straight Arrow Connector 260"/>
          <p:cNvCxnSpPr/>
          <p:nvPr/>
        </p:nvCxnSpPr>
        <p:spPr bwMode="auto">
          <a:xfrm>
            <a:off x="7058236" y="2248171"/>
            <a:ext cx="30965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62" name="Group 261"/>
          <p:cNvGrpSpPr/>
          <p:nvPr/>
        </p:nvGrpSpPr>
        <p:grpSpPr>
          <a:xfrm>
            <a:off x="7270955" y="1958765"/>
            <a:ext cx="715674" cy="246221"/>
            <a:chOff x="7592082" y="6008140"/>
            <a:chExt cx="862158" cy="350482"/>
          </a:xfrm>
        </p:grpSpPr>
        <p:sp>
          <p:nvSpPr>
            <p:cNvPr id="26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64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S254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265" name="Straight Arrow Connector 264"/>
          <p:cNvCxnSpPr/>
          <p:nvPr/>
        </p:nvCxnSpPr>
        <p:spPr bwMode="auto">
          <a:xfrm>
            <a:off x="7058236" y="2087958"/>
            <a:ext cx="30965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66" name="Group 265"/>
          <p:cNvGrpSpPr/>
          <p:nvPr/>
        </p:nvGrpSpPr>
        <p:grpSpPr>
          <a:xfrm>
            <a:off x="7270955" y="1798477"/>
            <a:ext cx="715674" cy="246221"/>
            <a:chOff x="7592082" y="6008140"/>
            <a:chExt cx="862158" cy="350482"/>
          </a:xfrm>
        </p:grpSpPr>
        <p:sp>
          <p:nvSpPr>
            <p:cNvPr id="267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68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S242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269" name="Straight Arrow Connector 268"/>
          <p:cNvCxnSpPr/>
          <p:nvPr/>
        </p:nvCxnSpPr>
        <p:spPr bwMode="auto">
          <a:xfrm>
            <a:off x="7058236" y="1927745"/>
            <a:ext cx="30965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70" name="Group 269"/>
          <p:cNvGrpSpPr/>
          <p:nvPr/>
        </p:nvGrpSpPr>
        <p:grpSpPr>
          <a:xfrm>
            <a:off x="7270955" y="1638189"/>
            <a:ext cx="715674" cy="246221"/>
            <a:chOff x="7592082" y="6008140"/>
            <a:chExt cx="862158" cy="350482"/>
          </a:xfrm>
        </p:grpSpPr>
        <p:sp>
          <p:nvSpPr>
            <p:cNvPr id="271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72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S183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273" name="Straight Arrow Connector 272"/>
          <p:cNvCxnSpPr/>
          <p:nvPr/>
        </p:nvCxnSpPr>
        <p:spPr bwMode="auto">
          <a:xfrm>
            <a:off x="7055343" y="1767532"/>
            <a:ext cx="30965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74" name="Group 273"/>
          <p:cNvGrpSpPr/>
          <p:nvPr/>
        </p:nvGrpSpPr>
        <p:grpSpPr>
          <a:xfrm>
            <a:off x="7270955" y="1477901"/>
            <a:ext cx="715674" cy="246221"/>
            <a:chOff x="7592082" y="6008140"/>
            <a:chExt cx="862158" cy="350482"/>
          </a:xfrm>
        </p:grpSpPr>
        <p:sp>
          <p:nvSpPr>
            <p:cNvPr id="275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76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T116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277" name="Straight Arrow Connector 276"/>
          <p:cNvCxnSpPr/>
          <p:nvPr/>
        </p:nvCxnSpPr>
        <p:spPr bwMode="auto">
          <a:xfrm>
            <a:off x="7055343" y="1607319"/>
            <a:ext cx="30965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78" name="Group 277"/>
          <p:cNvGrpSpPr/>
          <p:nvPr/>
        </p:nvGrpSpPr>
        <p:grpSpPr>
          <a:xfrm>
            <a:off x="7270955" y="1317613"/>
            <a:ext cx="715674" cy="246221"/>
            <a:chOff x="7592082" y="6008140"/>
            <a:chExt cx="862158" cy="350482"/>
          </a:xfrm>
        </p:grpSpPr>
        <p:sp>
          <p:nvSpPr>
            <p:cNvPr id="279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80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S92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281" name="Straight Arrow Connector 280"/>
          <p:cNvCxnSpPr/>
          <p:nvPr/>
        </p:nvCxnSpPr>
        <p:spPr bwMode="auto">
          <a:xfrm>
            <a:off x="7055343" y="1447106"/>
            <a:ext cx="30965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82" name="Group 281"/>
          <p:cNvGrpSpPr/>
          <p:nvPr/>
        </p:nvGrpSpPr>
        <p:grpSpPr>
          <a:xfrm>
            <a:off x="7270955" y="1157325"/>
            <a:ext cx="715674" cy="246221"/>
            <a:chOff x="7592082" y="6008140"/>
            <a:chExt cx="862158" cy="350482"/>
          </a:xfrm>
        </p:grpSpPr>
        <p:sp>
          <p:nvSpPr>
            <p:cNvPr id="28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84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S91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285" name="Straight Arrow Connector 284"/>
          <p:cNvCxnSpPr/>
          <p:nvPr/>
        </p:nvCxnSpPr>
        <p:spPr bwMode="auto">
          <a:xfrm>
            <a:off x="7053569" y="966467"/>
            <a:ext cx="30965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86" name="Group 285"/>
          <p:cNvGrpSpPr/>
          <p:nvPr/>
        </p:nvGrpSpPr>
        <p:grpSpPr>
          <a:xfrm>
            <a:off x="7270955" y="997037"/>
            <a:ext cx="715674" cy="246221"/>
            <a:chOff x="7592082" y="6008140"/>
            <a:chExt cx="862158" cy="350482"/>
          </a:xfrm>
        </p:grpSpPr>
        <p:sp>
          <p:nvSpPr>
            <p:cNvPr id="287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88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T88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289" name="Straight Arrow Connector 288"/>
          <p:cNvCxnSpPr/>
          <p:nvPr/>
        </p:nvCxnSpPr>
        <p:spPr bwMode="auto">
          <a:xfrm>
            <a:off x="7053569" y="806254"/>
            <a:ext cx="30965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90" name="Group 289"/>
          <p:cNvGrpSpPr/>
          <p:nvPr/>
        </p:nvGrpSpPr>
        <p:grpSpPr>
          <a:xfrm>
            <a:off x="7270955" y="836749"/>
            <a:ext cx="715674" cy="246221"/>
            <a:chOff x="7592082" y="6008140"/>
            <a:chExt cx="862158" cy="350482"/>
          </a:xfrm>
        </p:grpSpPr>
        <p:sp>
          <p:nvSpPr>
            <p:cNvPr id="291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92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T25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293" name="Straight Arrow Connector 292"/>
          <p:cNvCxnSpPr/>
          <p:nvPr/>
        </p:nvCxnSpPr>
        <p:spPr bwMode="auto">
          <a:xfrm>
            <a:off x="7053569" y="646041"/>
            <a:ext cx="30965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" name="Straight Connector 7"/>
          <p:cNvCxnSpPr/>
          <p:nvPr/>
        </p:nvCxnSpPr>
        <p:spPr bwMode="auto">
          <a:xfrm>
            <a:off x="7062036" y="646041"/>
            <a:ext cx="0" cy="415812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22" name="Straight Arrow Connector 321"/>
          <p:cNvCxnSpPr/>
          <p:nvPr/>
        </p:nvCxnSpPr>
        <p:spPr bwMode="auto">
          <a:xfrm flipH="1">
            <a:off x="6533049" y="810692"/>
            <a:ext cx="51623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2" name="Straight Arrow Connector 351"/>
          <p:cNvCxnSpPr/>
          <p:nvPr/>
        </p:nvCxnSpPr>
        <p:spPr bwMode="auto">
          <a:xfrm flipH="1">
            <a:off x="9983199" y="4426023"/>
            <a:ext cx="35634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335" name="Group 334"/>
          <p:cNvGrpSpPr/>
          <p:nvPr/>
        </p:nvGrpSpPr>
        <p:grpSpPr>
          <a:xfrm>
            <a:off x="4658967" y="1489193"/>
            <a:ext cx="715674" cy="246221"/>
            <a:chOff x="7630676" y="5317355"/>
            <a:chExt cx="862158" cy="350482"/>
          </a:xfrm>
        </p:grpSpPr>
        <p:sp>
          <p:nvSpPr>
            <p:cNvPr id="337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38" name="Text Box 157"/>
            <p:cNvSpPr txBox="1">
              <a:spLocks noChangeArrowheads="1"/>
            </p:cNvSpPr>
            <p:nvPr/>
          </p:nvSpPr>
          <p:spPr bwMode="auto">
            <a:xfrm>
              <a:off x="7630676" y="5317355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-T232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39" name="Group 338"/>
          <p:cNvGrpSpPr/>
          <p:nvPr/>
        </p:nvGrpSpPr>
        <p:grpSpPr>
          <a:xfrm>
            <a:off x="4404918" y="937515"/>
            <a:ext cx="1223772" cy="458059"/>
            <a:chOff x="430393" y="3634424"/>
            <a:chExt cx="1390501" cy="540000"/>
          </a:xfrm>
        </p:grpSpPr>
        <p:sp>
          <p:nvSpPr>
            <p:cNvPr id="340" name="Snip Same Side Corner Rectangle 33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41" name="TextBox 340"/>
            <p:cNvSpPr txBox="1"/>
            <p:nvPr/>
          </p:nvSpPr>
          <p:spPr>
            <a:xfrm>
              <a:off x="430393" y="3639736"/>
              <a:ext cx="1390501" cy="50494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14-3-3-</a:t>
              </a:r>
              <a:r>
                <a:rPr lang="en-US" sz="1000" dirty="0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q</a:t>
              </a: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/YWHAQ</a:t>
              </a:r>
            </a:p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P27348</a:t>
              </a:r>
              <a:endParaRPr lang="en-US" sz="10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42" name="Group 341"/>
          <p:cNvGrpSpPr/>
          <p:nvPr/>
        </p:nvGrpSpPr>
        <p:grpSpPr>
          <a:xfrm>
            <a:off x="4373339" y="1698449"/>
            <a:ext cx="1286931" cy="458059"/>
            <a:chOff x="406419" y="3634424"/>
            <a:chExt cx="1462265" cy="540000"/>
          </a:xfrm>
        </p:grpSpPr>
        <p:sp>
          <p:nvSpPr>
            <p:cNvPr id="344" name="Snip Same Side Corner Rectangle 34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45" name="TextBox 344"/>
            <p:cNvSpPr txBox="1"/>
            <p:nvPr/>
          </p:nvSpPr>
          <p:spPr>
            <a:xfrm>
              <a:off x="406419" y="3639736"/>
              <a:ext cx="1462265" cy="514769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>
                  <a:solidFill>
                    <a:schemeClr val="bg1"/>
                  </a:solidFill>
                  <a:latin typeface="Arial" charset="0"/>
                </a:rPr>
                <a:t>14-3-3</a:t>
              </a: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-</a:t>
              </a:r>
              <a:r>
                <a:rPr lang="en-US" sz="1000" dirty="0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z</a:t>
              </a: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/YWHAZ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P63104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57" name="Group 356"/>
          <p:cNvGrpSpPr/>
          <p:nvPr/>
        </p:nvGrpSpPr>
        <p:grpSpPr>
          <a:xfrm>
            <a:off x="4658967" y="713504"/>
            <a:ext cx="715674" cy="246221"/>
            <a:chOff x="7630676" y="5317355"/>
            <a:chExt cx="862158" cy="350482"/>
          </a:xfrm>
        </p:grpSpPr>
        <p:sp>
          <p:nvSpPr>
            <p:cNvPr id="358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59" name="Text Box 157"/>
            <p:cNvSpPr txBox="1">
              <a:spLocks noChangeArrowheads="1"/>
            </p:cNvSpPr>
            <p:nvPr/>
          </p:nvSpPr>
          <p:spPr bwMode="auto">
            <a:xfrm>
              <a:off x="7630676" y="5317355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-S232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62" name="Group 361"/>
          <p:cNvGrpSpPr/>
          <p:nvPr/>
        </p:nvGrpSpPr>
        <p:grpSpPr>
          <a:xfrm>
            <a:off x="3187560" y="2635013"/>
            <a:ext cx="1015712" cy="461921"/>
            <a:chOff x="550901" y="1139280"/>
            <a:chExt cx="1154094" cy="544552"/>
          </a:xfrm>
        </p:grpSpPr>
        <p:sp>
          <p:nvSpPr>
            <p:cNvPr id="363" name="Rounded Rectangle 362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64" name="Rectangle 363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CDK5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Q00535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65" name="Group 364"/>
          <p:cNvGrpSpPr/>
          <p:nvPr/>
        </p:nvGrpSpPr>
        <p:grpSpPr>
          <a:xfrm>
            <a:off x="3337579" y="2408083"/>
            <a:ext cx="715674" cy="246221"/>
            <a:chOff x="7620676" y="5012167"/>
            <a:chExt cx="862158" cy="350482"/>
          </a:xfrm>
        </p:grpSpPr>
        <p:sp>
          <p:nvSpPr>
            <p:cNvPr id="366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67" name="Text Box 154"/>
            <p:cNvSpPr txBox="1">
              <a:spLocks noChangeArrowheads="1"/>
            </p:cNvSpPr>
            <p:nvPr/>
          </p:nvSpPr>
          <p:spPr bwMode="auto">
            <a:xfrm>
              <a:off x="7620676" y="501216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+S159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68" name="Group 367"/>
          <p:cNvGrpSpPr/>
          <p:nvPr/>
        </p:nvGrpSpPr>
        <p:grpSpPr>
          <a:xfrm>
            <a:off x="4463384" y="2629030"/>
            <a:ext cx="1106841" cy="466427"/>
            <a:chOff x="507046" y="4525112"/>
            <a:chExt cx="1257639" cy="549865"/>
          </a:xfrm>
        </p:grpSpPr>
        <p:sp>
          <p:nvSpPr>
            <p:cNvPr id="369" name="Snip Same Side Corner Rectangle 368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70" name="TextBox 369"/>
            <p:cNvSpPr txBox="1"/>
            <p:nvPr/>
          </p:nvSpPr>
          <p:spPr>
            <a:xfrm>
              <a:off x="507046" y="45304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GYS1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P13807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grpSp>
        <p:nvGrpSpPr>
          <p:cNvPr id="371" name="Group 370"/>
          <p:cNvGrpSpPr/>
          <p:nvPr/>
        </p:nvGrpSpPr>
        <p:grpSpPr>
          <a:xfrm>
            <a:off x="4658967" y="2415753"/>
            <a:ext cx="715674" cy="246221"/>
            <a:chOff x="7630676" y="5329407"/>
            <a:chExt cx="862158" cy="350482"/>
          </a:xfrm>
        </p:grpSpPr>
        <p:sp>
          <p:nvSpPr>
            <p:cNvPr id="372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73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-S11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74" name="Group 373"/>
          <p:cNvGrpSpPr/>
          <p:nvPr/>
        </p:nvGrpSpPr>
        <p:grpSpPr>
          <a:xfrm>
            <a:off x="4658967" y="2240635"/>
            <a:ext cx="715674" cy="246221"/>
            <a:chOff x="7630676" y="5329407"/>
            <a:chExt cx="862158" cy="350482"/>
          </a:xfrm>
        </p:grpSpPr>
        <p:sp>
          <p:nvSpPr>
            <p:cNvPr id="375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76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77" name="Group 376"/>
          <p:cNvGrpSpPr/>
          <p:nvPr/>
        </p:nvGrpSpPr>
        <p:grpSpPr>
          <a:xfrm>
            <a:off x="4463384" y="3488339"/>
            <a:ext cx="1106841" cy="466427"/>
            <a:chOff x="507046" y="4525112"/>
            <a:chExt cx="1257639" cy="549865"/>
          </a:xfrm>
        </p:grpSpPr>
        <p:sp>
          <p:nvSpPr>
            <p:cNvPr id="378" name="Snip Same Side Corner Rectangle 377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79" name="TextBox 378"/>
            <p:cNvSpPr txBox="1"/>
            <p:nvPr/>
          </p:nvSpPr>
          <p:spPr>
            <a:xfrm>
              <a:off x="507046" y="45304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GYS2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P54840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grpSp>
        <p:nvGrpSpPr>
          <p:cNvPr id="380" name="Group 379"/>
          <p:cNvGrpSpPr/>
          <p:nvPr/>
        </p:nvGrpSpPr>
        <p:grpSpPr>
          <a:xfrm>
            <a:off x="4658967" y="3275062"/>
            <a:ext cx="715674" cy="246221"/>
            <a:chOff x="7630676" y="5329407"/>
            <a:chExt cx="862158" cy="350482"/>
          </a:xfrm>
        </p:grpSpPr>
        <p:sp>
          <p:nvSpPr>
            <p:cNvPr id="381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82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83" name="Group 382"/>
          <p:cNvGrpSpPr/>
          <p:nvPr/>
        </p:nvGrpSpPr>
        <p:grpSpPr>
          <a:xfrm>
            <a:off x="3141996" y="4512786"/>
            <a:ext cx="1106841" cy="466427"/>
            <a:chOff x="507046" y="2817700"/>
            <a:chExt cx="1257639" cy="549865"/>
          </a:xfrm>
        </p:grpSpPr>
        <p:sp>
          <p:nvSpPr>
            <p:cNvPr id="384" name="Snip Same Side Corner Rectangle 383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85" name="TextBox 384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P53/TP53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P04637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386" name="Group 385"/>
          <p:cNvGrpSpPr/>
          <p:nvPr/>
        </p:nvGrpSpPr>
        <p:grpSpPr>
          <a:xfrm>
            <a:off x="3337579" y="4271071"/>
            <a:ext cx="715674" cy="246221"/>
            <a:chOff x="7620676" y="5012167"/>
            <a:chExt cx="862158" cy="350482"/>
          </a:xfrm>
        </p:grpSpPr>
        <p:sp>
          <p:nvSpPr>
            <p:cNvPr id="387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88" name="Text Box 154"/>
            <p:cNvSpPr txBox="1">
              <a:spLocks noChangeArrowheads="1"/>
            </p:cNvSpPr>
            <p:nvPr/>
          </p:nvSpPr>
          <p:spPr bwMode="auto">
            <a:xfrm>
              <a:off x="7620676" y="501216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+S20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89" name="Group 388"/>
          <p:cNvGrpSpPr/>
          <p:nvPr/>
        </p:nvGrpSpPr>
        <p:grpSpPr>
          <a:xfrm>
            <a:off x="3337579" y="4101668"/>
            <a:ext cx="715674" cy="246221"/>
            <a:chOff x="7620676" y="5012167"/>
            <a:chExt cx="862158" cy="350482"/>
          </a:xfrm>
        </p:grpSpPr>
        <p:sp>
          <p:nvSpPr>
            <p:cNvPr id="390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91" name="Text Box 154"/>
            <p:cNvSpPr txBox="1">
              <a:spLocks noChangeArrowheads="1"/>
            </p:cNvSpPr>
            <p:nvPr/>
          </p:nvSpPr>
          <p:spPr bwMode="auto">
            <a:xfrm>
              <a:off x="7620676" y="501216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+T18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94" name="Group 393"/>
          <p:cNvGrpSpPr/>
          <p:nvPr/>
        </p:nvGrpSpPr>
        <p:grpSpPr>
          <a:xfrm>
            <a:off x="7270955" y="5004228"/>
            <a:ext cx="715674" cy="246221"/>
            <a:chOff x="7630676" y="5329407"/>
            <a:chExt cx="862158" cy="350482"/>
          </a:xfrm>
        </p:grpSpPr>
        <p:sp>
          <p:nvSpPr>
            <p:cNvPr id="395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96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-S410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97" name="Group 396"/>
          <p:cNvGrpSpPr/>
          <p:nvPr/>
        </p:nvGrpSpPr>
        <p:grpSpPr>
          <a:xfrm>
            <a:off x="7270955" y="4843949"/>
            <a:ext cx="715674" cy="246221"/>
            <a:chOff x="7630676" y="5329407"/>
            <a:chExt cx="862158" cy="350482"/>
          </a:xfrm>
        </p:grpSpPr>
        <p:sp>
          <p:nvSpPr>
            <p:cNvPr id="398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99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-S409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400" name="Group 399"/>
          <p:cNvGrpSpPr/>
          <p:nvPr/>
        </p:nvGrpSpPr>
        <p:grpSpPr>
          <a:xfrm>
            <a:off x="7270955" y="676461"/>
            <a:ext cx="715674" cy="246221"/>
            <a:chOff x="7592082" y="6008140"/>
            <a:chExt cx="862158" cy="350482"/>
          </a:xfrm>
        </p:grpSpPr>
        <p:sp>
          <p:nvSpPr>
            <p:cNvPr id="401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02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Y4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403" name="Group 402"/>
          <p:cNvGrpSpPr/>
          <p:nvPr/>
        </p:nvGrpSpPr>
        <p:grpSpPr>
          <a:xfrm>
            <a:off x="7270955" y="516173"/>
            <a:ext cx="715674" cy="246221"/>
            <a:chOff x="7592082" y="6020192"/>
            <a:chExt cx="862158" cy="350482"/>
          </a:xfrm>
        </p:grpSpPr>
        <p:sp>
          <p:nvSpPr>
            <p:cNvPr id="404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05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406" name="Straight Arrow Connector 405"/>
          <p:cNvCxnSpPr/>
          <p:nvPr/>
        </p:nvCxnSpPr>
        <p:spPr bwMode="auto">
          <a:xfrm>
            <a:off x="7070497" y="1126680"/>
            <a:ext cx="30965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7" name="Straight Arrow Connector 406"/>
          <p:cNvCxnSpPr/>
          <p:nvPr/>
        </p:nvCxnSpPr>
        <p:spPr bwMode="auto">
          <a:xfrm>
            <a:off x="7062024" y="1286893"/>
            <a:ext cx="30965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8" name="Group 407"/>
          <p:cNvGrpSpPr/>
          <p:nvPr/>
        </p:nvGrpSpPr>
        <p:grpSpPr>
          <a:xfrm>
            <a:off x="5730497" y="2202831"/>
            <a:ext cx="1106841" cy="466427"/>
            <a:chOff x="507046" y="2817700"/>
            <a:chExt cx="1257639" cy="549865"/>
          </a:xfrm>
        </p:grpSpPr>
        <p:sp>
          <p:nvSpPr>
            <p:cNvPr id="409" name="Snip Same Side Corner Rectangle 408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10" name="TextBox 409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CREM/ICER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Q03060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411" name="Group 410"/>
          <p:cNvGrpSpPr/>
          <p:nvPr/>
        </p:nvGrpSpPr>
        <p:grpSpPr>
          <a:xfrm>
            <a:off x="5926080" y="1774454"/>
            <a:ext cx="715674" cy="246221"/>
            <a:chOff x="7592082" y="6008140"/>
            <a:chExt cx="862158" cy="350482"/>
          </a:xfrm>
        </p:grpSpPr>
        <p:sp>
          <p:nvSpPr>
            <p:cNvPr id="412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13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S124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414" name="Group 413"/>
          <p:cNvGrpSpPr/>
          <p:nvPr/>
        </p:nvGrpSpPr>
        <p:grpSpPr>
          <a:xfrm>
            <a:off x="5926080" y="1612304"/>
            <a:ext cx="715674" cy="246221"/>
            <a:chOff x="7592082" y="6008140"/>
            <a:chExt cx="862158" cy="350482"/>
          </a:xfrm>
        </p:grpSpPr>
        <p:sp>
          <p:nvSpPr>
            <p:cNvPr id="415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16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S118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420" name="Straight Arrow Connector 419"/>
          <p:cNvCxnSpPr/>
          <p:nvPr/>
        </p:nvCxnSpPr>
        <p:spPr bwMode="auto">
          <a:xfrm flipH="1">
            <a:off x="6533534" y="1764710"/>
            <a:ext cx="51623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21" name="Straight Arrow Connector 420"/>
          <p:cNvCxnSpPr/>
          <p:nvPr/>
        </p:nvCxnSpPr>
        <p:spPr bwMode="auto">
          <a:xfrm flipH="1">
            <a:off x="6533963" y="1933067"/>
            <a:ext cx="51623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23" name="Group 422"/>
          <p:cNvGrpSpPr/>
          <p:nvPr/>
        </p:nvGrpSpPr>
        <p:grpSpPr>
          <a:xfrm>
            <a:off x="5926080" y="1469336"/>
            <a:ext cx="715674" cy="246221"/>
            <a:chOff x="7592082" y="6008140"/>
            <a:chExt cx="862158" cy="350482"/>
          </a:xfrm>
        </p:grpSpPr>
        <p:sp>
          <p:nvSpPr>
            <p:cNvPr id="424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25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S115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426" name="Straight Arrow Connector 425"/>
          <p:cNvCxnSpPr/>
          <p:nvPr/>
        </p:nvCxnSpPr>
        <p:spPr bwMode="auto">
          <a:xfrm flipH="1">
            <a:off x="6533528" y="1595364"/>
            <a:ext cx="51623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27" name="Straight Arrow Connector 426"/>
          <p:cNvCxnSpPr/>
          <p:nvPr/>
        </p:nvCxnSpPr>
        <p:spPr bwMode="auto">
          <a:xfrm flipH="1">
            <a:off x="6533957" y="1763721"/>
            <a:ext cx="51623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28" name="Group 427"/>
          <p:cNvGrpSpPr/>
          <p:nvPr/>
        </p:nvGrpSpPr>
        <p:grpSpPr>
          <a:xfrm>
            <a:off x="5926080" y="1990406"/>
            <a:ext cx="715674" cy="246221"/>
            <a:chOff x="7630676" y="5329407"/>
            <a:chExt cx="862158" cy="350482"/>
          </a:xfrm>
        </p:grpSpPr>
        <p:sp>
          <p:nvSpPr>
            <p:cNvPr id="429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30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-S159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431" name="Group 430"/>
          <p:cNvGrpSpPr/>
          <p:nvPr/>
        </p:nvGrpSpPr>
        <p:grpSpPr>
          <a:xfrm>
            <a:off x="5730497" y="3486275"/>
            <a:ext cx="1106841" cy="466427"/>
            <a:chOff x="507046" y="2817700"/>
            <a:chExt cx="1257639" cy="549865"/>
          </a:xfrm>
        </p:grpSpPr>
        <p:sp>
          <p:nvSpPr>
            <p:cNvPr id="432" name="Snip Same Side Corner Rectangle 431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33" name="TextBox 432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CREB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P16220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434" name="Group 433"/>
          <p:cNvGrpSpPr/>
          <p:nvPr/>
        </p:nvGrpSpPr>
        <p:grpSpPr>
          <a:xfrm>
            <a:off x="5926080" y="3252639"/>
            <a:ext cx="715674" cy="246221"/>
            <a:chOff x="7592082" y="6008140"/>
            <a:chExt cx="862158" cy="350482"/>
          </a:xfrm>
        </p:grpSpPr>
        <p:sp>
          <p:nvSpPr>
            <p:cNvPr id="435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36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S156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437" name="Group 436"/>
          <p:cNvGrpSpPr/>
          <p:nvPr/>
        </p:nvGrpSpPr>
        <p:grpSpPr>
          <a:xfrm>
            <a:off x="5926080" y="3090489"/>
            <a:ext cx="715674" cy="246221"/>
            <a:chOff x="7592082" y="6008140"/>
            <a:chExt cx="862158" cy="350482"/>
          </a:xfrm>
        </p:grpSpPr>
        <p:sp>
          <p:nvSpPr>
            <p:cNvPr id="438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39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S114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441" name="Straight Arrow Connector 440"/>
          <p:cNvCxnSpPr/>
          <p:nvPr/>
        </p:nvCxnSpPr>
        <p:spPr bwMode="auto">
          <a:xfrm flipH="1">
            <a:off x="6535031" y="3216511"/>
            <a:ext cx="51623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42" name="Straight Arrow Connector 441"/>
          <p:cNvCxnSpPr/>
          <p:nvPr/>
        </p:nvCxnSpPr>
        <p:spPr bwMode="auto">
          <a:xfrm flipH="1">
            <a:off x="6535094" y="3379784"/>
            <a:ext cx="51623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43" name="Group 442"/>
          <p:cNvGrpSpPr/>
          <p:nvPr/>
        </p:nvGrpSpPr>
        <p:grpSpPr>
          <a:xfrm>
            <a:off x="5926080" y="2752780"/>
            <a:ext cx="715674" cy="246221"/>
            <a:chOff x="7592082" y="6008140"/>
            <a:chExt cx="862158" cy="350482"/>
          </a:xfrm>
        </p:grpSpPr>
        <p:sp>
          <p:nvSpPr>
            <p:cNvPr id="444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45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S108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446" name="Straight Arrow Connector 445"/>
          <p:cNvCxnSpPr/>
          <p:nvPr/>
        </p:nvCxnSpPr>
        <p:spPr bwMode="auto">
          <a:xfrm flipH="1">
            <a:off x="6534596" y="2887275"/>
            <a:ext cx="51623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48" name="Group 447"/>
          <p:cNvGrpSpPr/>
          <p:nvPr/>
        </p:nvGrpSpPr>
        <p:grpSpPr>
          <a:xfrm>
            <a:off x="5926080" y="2927339"/>
            <a:ext cx="715674" cy="246221"/>
            <a:chOff x="7630676" y="5329407"/>
            <a:chExt cx="862158" cy="350482"/>
          </a:xfrm>
        </p:grpSpPr>
        <p:sp>
          <p:nvSpPr>
            <p:cNvPr id="449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50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-S111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451" name="Group 450"/>
          <p:cNvGrpSpPr/>
          <p:nvPr/>
        </p:nvGrpSpPr>
        <p:grpSpPr>
          <a:xfrm>
            <a:off x="5776061" y="4330940"/>
            <a:ext cx="1015712" cy="461921"/>
            <a:chOff x="550901" y="1139280"/>
            <a:chExt cx="1154094" cy="544552"/>
          </a:xfrm>
        </p:grpSpPr>
        <p:sp>
          <p:nvSpPr>
            <p:cNvPr id="452" name="Rounded Rectangle 451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53" name="Rectangle 452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FAK/PTK2</a:t>
              </a:r>
              <a:endParaRPr lang="en-US" sz="1100" dirty="0">
                <a:solidFill>
                  <a:schemeClr val="bg1"/>
                </a:solidFill>
                <a:latin typeface="Symbol" charset="2"/>
                <a:cs typeface="Symbol" charset="2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Q05397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454" name="Group 453"/>
          <p:cNvGrpSpPr/>
          <p:nvPr/>
        </p:nvGrpSpPr>
        <p:grpSpPr>
          <a:xfrm>
            <a:off x="5926080" y="4088680"/>
            <a:ext cx="715674" cy="246221"/>
            <a:chOff x="7592082" y="6008140"/>
            <a:chExt cx="862158" cy="350482"/>
          </a:xfrm>
        </p:grpSpPr>
        <p:sp>
          <p:nvSpPr>
            <p:cNvPr id="455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56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S843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457" name="Group 456"/>
          <p:cNvGrpSpPr/>
          <p:nvPr/>
        </p:nvGrpSpPr>
        <p:grpSpPr>
          <a:xfrm>
            <a:off x="1743606" y="1476478"/>
            <a:ext cx="715674" cy="246221"/>
            <a:chOff x="7592082" y="6008140"/>
            <a:chExt cx="862158" cy="350482"/>
          </a:xfrm>
        </p:grpSpPr>
        <p:sp>
          <p:nvSpPr>
            <p:cNvPr id="458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59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S242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460" name="Group 459"/>
          <p:cNvGrpSpPr/>
          <p:nvPr/>
        </p:nvGrpSpPr>
        <p:grpSpPr>
          <a:xfrm>
            <a:off x="1743557" y="1297855"/>
            <a:ext cx="715674" cy="246221"/>
            <a:chOff x="7592082" y="6008140"/>
            <a:chExt cx="862158" cy="350482"/>
          </a:xfrm>
        </p:grpSpPr>
        <p:sp>
          <p:nvSpPr>
            <p:cNvPr id="461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62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S218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463" name="Group 462"/>
          <p:cNvGrpSpPr/>
          <p:nvPr/>
        </p:nvGrpSpPr>
        <p:grpSpPr>
          <a:xfrm>
            <a:off x="3083530" y="939769"/>
            <a:ext cx="1223772" cy="458059"/>
            <a:chOff x="430393" y="3634424"/>
            <a:chExt cx="1390501" cy="540000"/>
          </a:xfrm>
        </p:grpSpPr>
        <p:sp>
          <p:nvSpPr>
            <p:cNvPr id="464" name="Snip Same Side Corner Rectangle 46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65" name="TextBox 464"/>
            <p:cNvSpPr txBox="1"/>
            <p:nvPr/>
          </p:nvSpPr>
          <p:spPr>
            <a:xfrm>
              <a:off x="430393" y="3639736"/>
              <a:ext cx="1390501" cy="50494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14-3-3-</a:t>
              </a:r>
              <a:r>
                <a:rPr lang="en-US" sz="1000" dirty="0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h</a:t>
              </a: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/YWHAH</a:t>
              </a:r>
            </a:p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Q04917</a:t>
              </a:r>
              <a:endParaRPr lang="en-US" sz="10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6" name="Elbow Connector 5"/>
          <p:cNvCxnSpPr/>
          <p:nvPr/>
        </p:nvCxnSpPr>
        <p:spPr bwMode="auto">
          <a:xfrm rot="10800000" flipV="1">
            <a:off x="2353623" y="1175279"/>
            <a:ext cx="875538" cy="432040"/>
          </a:xfrm>
          <a:prstGeom prst="bentConnector3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" name="Straight Arrow Connector 9"/>
          <p:cNvCxnSpPr/>
          <p:nvPr/>
        </p:nvCxnSpPr>
        <p:spPr bwMode="auto">
          <a:xfrm flipH="1">
            <a:off x="2353672" y="1420685"/>
            <a:ext cx="42338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66" name="Straight Arrow Connector 465"/>
          <p:cNvCxnSpPr/>
          <p:nvPr/>
        </p:nvCxnSpPr>
        <p:spPr bwMode="auto">
          <a:xfrm flipH="1">
            <a:off x="6539771" y="4970958"/>
            <a:ext cx="51623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67" name="Straight Arrow Connector 466"/>
          <p:cNvCxnSpPr/>
          <p:nvPr/>
        </p:nvCxnSpPr>
        <p:spPr bwMode="auto">
          <a:xfrm>
            <a:off x="6988212" y="5123166"/>
            <a:ext cx="371210" cy="102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" name="Elbow Connector 16"/>
          <p:cNvCxnSpPr/>
          <p:nvPr/>
        </p:nvCxnSpPr>
        <p:spPr bwMode="auto">
          <a:xfrm rot="16200000" flipH="1">
            <a:off x="4300288" y="2156027"/>
            <a:ext cx="4033260" cy="1342587"/>
          </a:xfrm>
          <a:prstGeom prst="bentConnector3">
            <a:avLst>
              <a:gd name="adj1" fmla="val 99751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" name="Straight Connector 21"/>
          <p:cNvCxnSpPr/>
          <p:nvPr/>
        </p:nvCxnSpPr>
        <p:spPr bwMode="auto">
          <a:xfrm>
            <a:off x="6988212" y="4820046"/>
            <a:ext cx="0" cy="31261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68" name="Straight Arrow Connector 467"/>
          <p:cNvCxnSpPr/>
          <p:nvPr/>
        </p:nvCxnSpPr>
        <p:spPr bwMode="auto">
          <a:xfrm flipH="1">
            <a:off x="6545795" y="4220751"/>
            <a:ext cx="51623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69" name="Straight Arrow Connector 468"/>
          <p:cNvCxnSpPr/>
          <p:nvPr/>
        </p:nvCxnSpPr>
        <p:spPr bwMode="auto">
          <a:xfrm flipH="1">
            <a:off x="5259827" y="829307"/>
            <a:ext cx="38579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70" name="Straight Arrow Connector 469"/>
          <p:cNvCxnSpPr/>
          <p:nvPr/>
        </p:nvCxnSpPr>
        <p:spPr bwMode="auto">
          <a:xfrm flipH="1">
            <a:off x="5255539" y="1603837"/>
            <a:ext cx="38579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71" name="Straight Arrow Connector 470"/>
          <p:cNvCxnSpPr/>
          <p:nvPr/>
        </p:nvCxnSpPr>
        <p:spPr bwMode="auto">
          <a:xfrm flipH="1">
            <a:off x="5255539" y="2351978"/>
            <a:ext cx="38579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72" name="Straight Arrow Connector 471"/>
          <p:cNvCxnSpPr/>
          <p:nvPr/>
        </p:nvCxnSpPr>
        <p:spPr bwMode="auto">
          <a:xfrm flipH="1">
            <a:off x="5251360" y="2525562"/>
            <a:ext cx="38579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73" name="Straight Arrow Connector 472"/>
          <p:cNvCxnSpPr/>
          <p:nvPr/>
        </p:nvCxnSpPr>
        <p:spPr bwMode="auto">
          <a:xfrm flipH="1">
            <a:off x="5251360" y="3392890"/>
            <a:ext cx="38579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74" name="Straight Arrow Connector 473"/>
          <p:cNvCxnSpPr/>
          <p:nvPr/>
        </p:nvCxnSpPr>
        <p:spPr bwMode="auto">
          <a:xfrm flipH="1">
            <a:off x="5253670" y="4234137"/>
            <a:ext cx="38579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75" name="Straight Arrow Connector 474"/>
          <p:cNvCxnSpPr/>
          <p:nvPr/>
        </p:nvCxnSpPr>
        <p:spPr bwMode="auto">
          <a:xfrm flipH="1">
            <a:off x="5253664" y="4403471"/>
            <a:ext cx="38579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76" name="Straight Arrow Connector 475"/>
          <p:cNvCxnSpPr/>
          <p:nvPr/>
        </p:nvCxnSpPr>
        <p:spPr bwMode="auto">
          <a:xfrm>
            <a:off x="5660270" y="3049236"/>
            <a:ext cx="38579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77" name="Straight Arrow Connector 476"/>
          <p:cNvCxnSpPr/>
          <p:nvPr/>
        </p:nvCxnSpPr>
        <p:spPr bwMode="auto">
          <a:xfrm>
            <a:off x="5654091" y="2102119"/>
            <a:ext cx="38579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" name="Elbow Connector 24"/>
          <p:cNvCxnSpPr/>
          <p:nvPr/>
        </p:nvCxnSpPr>
        <p:spPr bwMode="auto">
          <a:xfrm rot="10800000" flipV="1">
            <a:off x="2562096" y="1455573"/>
            <a:ext cx="4499929" cy="384468"/>
          </a:xfrm>
          <a:prstGeom prst="bentConnector3">
            <a:avLst>
              <a:gd name="adj1" fmla="val 91958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9" name="Elbow Connector 28"/>
          <p:cNvCxnSpPr/>
          <p:nvPr/>
        </p:nvCxnSpPr>
        <p:spPr bwMode="auto">
          <a:xfrm rot="10800000">
            <a:off x="2562099" y="1994483"/>
            <a:ext cx="3091993" cy="1214966"/>
          </a:xfrm>
          <a:prstGeom prst="bentConnector3">
            <a:avLst>
              <a:gd name="adj1" fmla="val 88609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" name="Elbow Connector 34"/>
          <p:cNvCxnSpPr/>
          <p:nvPr/>
        </p:nvCxnSpPr>
        <p:spPr bwMode="auto">
          <a:xfrm rot="16200000" flipV="1">
            <a:off x="2251024" y="2281155"/>
            <a:ext cx="2475725" cy="1768907"/>
          </a:xfrm>
          <a:prstGeom prst="bentConnector3">
            <a:avLst>
              <a:gd name="adj1" fmla="val 100272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78" name="Straight Arrow Connector 477"/>
          <p:cNvCxnSpPr/>
          <p:nvPr/>
        </p:nvCxnSpPr>
        <p:spPr bwMode="auto">
          <a:xfrm flipH="1">
            <a:off x="3955415" y="4407822"/>
            <a:ext cx="42809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79" name="Straight Arrow Connector 478"/>
          <p:cNvCxnSpPr/>
          <p:nvPr/>
        </p:nvCxnSpPr>
        <p:spPr bwMode="auto">
          <a:xfrm flipH="1">
            <a:off x="3946942" y="4221542"/>
            <a:ext cx="42809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80" name="Straight Arrow Connector 479"/>
          <p:cNvCxnSpPr/>
          <p:nvPr/>
        </p:nvCxnSpPr>
        <p:spPr bwMode="auto">
          <a:xfrm flipH="1">
            <a:off x="3955415" y="3392890"/>
            <a:ext cx="42809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81" name="Straight Arrow Connector 480"/>
          <p:cNvCxnSpPr/>
          <p:nvPr/>
        </p:nvCxnSpPr>
        <p:spPr bwMode="auto">
          <a:xfrm flipH="1">
            <a:off x="3945248" y="2521768"/>
            <a:ext cx="42809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989</TotalTime>
  <Words>145</Words>
  <Application>Microsoft Macintosh PowerPoint</Application>
  <PresentationFormat>On-screen Show (4:3)</PresentationFormat>
  <Paragraphs>87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98</cp:revision>
  <dcterms:created xsi:type="dcterms:W3CDTF">2014-02-16T01:31:59Z</dcterms:created>
  <dcterms:modified xsi:type="dcterms:W3CDTF">2016-03-15T22:31:38Z</dcterms:modified>
</cp:coreProperties>
</file>