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87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1504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54" name="TextBox 53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73327" y="3157186"/>
            <a:ext cx="1106841" cy="466427"/>
            <a:chOff x="507046" y="2817700"/>
            <a:chExt cx="1257639" cy="549865"/>
          </a:xfrm>
        </p:grpSpPr>
        <p:sp>
          <p:nvSpPr>
            <p:cNvPr id="20" name="Snip Same Side Corner Rectangle 1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PHC2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Q8IXK0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cxnSp>
        <p:nvCxnSpPr>
          <p:cNvPr id="84" name="Elbow Connector 83"/>
          <p:cNvCxnSpPr/>
          <p:nvPr/>
        </p:nvCxnSpPr>
        <p:spPr bwMode="auto">
          <a:xfrm flipV="1">
            <a:off x="2653942" y="1950354"/>
            <a:ext cx="1635172" cy="1424377"/>
          </a:xfrm>
          <a:prstGeom prst="bentConnector3">
            <a:avLst>
              <a:gd name="adj1" fmla="val 23904"/>
            </a:avLst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7" name="Elbow Connector 86"/>
          <p:cNvCxnSpPr/>
          <p:nvPr/>
        </p:nvCxnSpPr>
        <p:spPr bwMode="auto">
          <a:xfrm rot="10800000" flipV="1">
            <a:off x="1351458" y="3482060"/>
            <a:ext cx="1293217" cy="217938"/>
          </a:xfrm>
          <a:prstGeom prst="bentConnector3">
            <a:avLst>
              <a:gd name="adj1" fmla="val -10494"/>
            </a:avLst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8" name="Elbow Connector 87"/>
          <p:cNvCxnSpPr/>
          <p:nvPr/>
        </p:nvCxnSpPr>
        <p:spPr bwMode="auto">
          <a:xfrm flipV="1">
            <a:off x="-203695" y="7540699"/>
            <a:ext cx="1114719" cy="218983"/>
          </a:xfrm>
          <a:prstGeom prst="bentConnector3">
            <a:avLst/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6560" y="2906"/>
            <a:ext cx="4715811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Mitogen-Activated Protein Kinase Activated Kinase 2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307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P49137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585137" y="996931"/>
            <a:ext cx="1154180" cy="2625019"/>
            <a:chOff x="3911600" y="884107"/>
            <a:chExt cx="1154180" cy="2625019"/>
          </a:xfrm>
        </p:grpSpPr>
        <p:grpSp>
          <p:nvGrpSpPr>
            <p:cNvPr id="132" name="Group 131"/>
            <p:cNvGrpSpPr/>
            <p:nvPr/>
          </p:nvGrpSpPr>
          <p:grpSpPr>
            <a:xfrm>
              <a:off x="3911600" y="3055540"/>
              <a:ext cx="1154180" cy="453586"/>
              <a:chOff x="464074" y="1139280"/>
              <a:chExt cx="1311427" cy="534725"/>
            </a:xfrm>
          </p:grpSpPr>
          <p:sp>
            <p:nvSpPr>
              <p:cNvPr id="133" name="Rounded Rectangle 132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464074" y="1139280"/>
                <a:ext cx="1311427" cy="5347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MAPKAPK2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P49137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4137099" y="2121712"/>
              <a:ext cx="715674" cy="246221"/>
              <a:chOff x="7630676" y="5324587"/>
              <a:chExt cx="862158" cy="350482"/>
            </a:xfrm>
          </p:grpSpPr>
          <p:sp>
            <p:nvSpPr>
              <p:cNvPr id="6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79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-Y229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4137099" y="1944911"/>
              <a:ext cx="715674" cy="246221"/>
              <a:chOff x="7630676" y="5324587"/>
              <a:chExt cx="862158" cy="350482"/>
            </a:xfrm>
          </p:grpSpPr>
          <p:sp>
            <p:nvSpPr>
              <p:cNvPr id="8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8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-Y228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4137099" y="2298513"/>
              <a:ext cx="715674" cy="246220"/>
              <a:chOff x="7620676" y="5019399"/>
              <a:chExt cx="862158" cy="350482"/>
            </a:xfrm>
          </p:grpSpPr>
          <p:sp>
            <p:nvSpPr>
              <p:cNvPr id="9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9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+S272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4137099" y="2828919"/>
              <a:ext cx="715674" cy="246221"/>
              <a:chOff x="7592082" y="6000910"/>
              <a:chExt cx="862158" cy="350482"/>
            </a:xfrm>
          </p:grpSpPr>
          <p:sp>
            <p:nvSpPr>
              <p:cNvPr id="9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9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Y367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4137099" y="1591310"/>
              <a:ext cx="715674" cy="246220"/>
              <a:chOff x="7620676" y="5019399"/>
              <a:chExt cx="862158" cy="350482"/>
            </a:xfrm>
          </p:grpSpPr>
          <p:sp>
            <p:nvSpPr>
              <p:cNvPr id="10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+Y225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4137099" y="1414510"/>
              <a:ext cx="715674" cy="246220"/>
              <a:chOff x="7620676" y="5019399"/>
              <a:chExt cx="862158" cy="350482"/>
            </a:xfrm>
          </p:grpSpPr>
          <p:sp>
            <p:nvSpPr>
              <p:cNvPr id="10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+T222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4137099" y="2475313"/>
              <a:ext cx="715674" cy="246220"/>
              <a:chOff x="7620676" y="5019399"/>
              <a:chExt cx="862158" cy="350482"/>
            </a:xfrm>
          </p:grpSpPr>
          <p:sp>
            <p:nvSpPr>
              <p:cNvPr id="10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+T334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4137099" y="2652113"/>
              <a:ext cx="715674" cy="246221"/>
              <a:chOff x="7592082" y="6000910"/>
              <a:chExt cx="862158" cy="350482"/>
            </a:xfrm>
          </p:grpSpPr>
          <p:sp>
            <p:nvSpPr>
              <p:cNvPr id="10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T338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4137099" y="1768110"/>
              <a:ext cx="715674" cy="246221"/>
              <a:chOff x="7630676" y="5324587"/>
              <a:chExt cx="862158" cy="350482"/>
            </a:xfrm>
          </p:grpSpPr>
          <p:sp>
            <p:nvSpPr>
              <p:cNvPr id="11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-T226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137099" y="1237709"/>
              <a:ext cx="715674" cy="246221"/>
              <a:chOff x="7592082" y="6000910"/>
              <a:chExt cx="862158" cy="350482"/>
            </a:xfrm>
          </p:grpSpPr>
          <p:sp>
            <p:nvSpPr>
              <p:cNvPr id="11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Y63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4137099" y="1060908"/>
              <a:ext cx="715674" cy="246221"/>
              <a:chOff x="7592082" y="6000910"/>
              <a:chExt cx="862158" cy="350482"/>
            </a:xfrm>
          </p:grpSpPr>
          <p:sp>
            <p:nvSpPr>
              <p:cNvPr id="11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T25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20" name="Group 119"/>
            <p:cNvGrpSpPr/>
            <p:nvPr/>
          </p:nvGrpSpPr>
          <p:grpSpPr>
            <a:xfrm>
              <a:off x="4137099" y="884107"/>
              <a:ext cx="715674" cy="246221"/>
              <a:chOff x="7592082" y="6000910"/>
              <a:chExt cx="862158" cy="350482"/>
            </a:xfrm>
          </p:grpSpPr>
          <p:sp>
            <p:nvSpPr>
              <p:cNvPr id="12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2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23" name="Group 122"/>
          <p:cNvGrpSpPr/>
          <p:nvPr/>
        </p:nvGrpSpPr>
        <p:grpSpPr>
          <a:xfrm>
            <a:off x="9331" y="1535779"/>
            <a:ext cx="1215007" cy="453586"/>
            <a:chOff x="426341" y="1139280"/>
            <a:chExt cx="1380541" cy="534726"/>
          </a:xfrm>
        </p:grpSpPr>
        <p:sp>
          <p:nvSpPr>
            <p:cNvPr id="124" name="Rounded Rectangle 12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426341" y="1139280"/>
              <a:ext cx="1380541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ERK1/MAPK3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P27361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10337" y="901475"/>
            <a:ext cx="1215007" cy="453586"/>
            <a:chOff x="424327" y="1139280"/>
            <a:chExt cx="1380542" cy="534726"/>
          </a:xfrm>
        </p:grpSpPr>
        <p:sp>
          <p:nvSpPr>
            <p:cNvPr id="127" name="Rounded Rectangle 12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24327" y="1139280"/>
              <a:ext cx="1380542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ERK2/MAPK1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P28482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-5789" y="2171807"/>
            <a:ext cx="1215006" cy="453586"/>
            <a:chOff x="424328" y="1139280"/>
            <a:chExt cx="1380540" cy="534726"/>
          </a:xfrm>
        </p:grpSpPr>
        <p:sp>
          <p:nvSpPr>
            <p:cNvPr id="130" name="Rounded Rectangle 12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424328" y="1139280"/>
              <a:ext cx="1380540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p38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/MAPK14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Q16539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" name="Straight Arrow Connector 3"/>
          <p:cNvCxnSpPr/>
          <p:nvPr/>
        </p:nvCxnSpPr>
        <p:spPr bwMode="auto">
          <a:xfrm>
            <a:off x="1102076" y="1134286"/>
            <a:ext cx="82908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" name="Elbow Connector 5"/>
          <p:cNvCxnSpPr/>
          <p:nvPr/>
        </p:nvCxnSpPr>
        <p:spPr bwMode="auto">
          <a:xfrm>
            <a:off x="1557867" y="1134287"/>
            <a:ext cx="354368" cy="339357"/>
          </a:xfrm>
          <a:prstGeom prst="bentConnector3">
            <a:avLst>
              <a:gd name="adj1" fmla="val 1260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578185" y="1314272"/>
            <a:ext cx="35437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Elbow Connector 12"/>
          <p:cNvCxnSpPr/>
          <p:nvPr/>
        </p:nvCxnSpPr>
        <p:spPr bwMode="auto">
          <a:xfrm rot="16200000" flipH="1">
            <a:off x="957314" y="1728735"/>
            <a:ext cx="1470984" cy="479498"/>
          </a:xfrm>
          <a:prstGeom prst="bentConnector3">
            <a:avLst>
              <a:gd name="adj1" fmla="val 100421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1129368" y="1226913"/>
            <a:ext cx="34400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>
            <a:stCxn id="124" idx="3"/>
          </p:cNvCxnSpPr>
          <p:nvPr/>
        </p:nvCxnSpPr>
        <p:spPr bwMode="auto">
          <a:xfrm>
            <a:off x="1102076" y="1760304"/>
            <a:ext cx="35098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/>
          <p:nvPr/>
        </p:nvCxnSpPr>
        <p:spPr bwMode="auto">
          <a:xfrm>
            <a:off x="1097883" y="2395551"/>
            <a:ext cx="35098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" name="Straight Connector 135"/>
          <p:cNvCxnSpPr/>
          <p:nvPr/>
        </p:nvCxnSpPr>
        <p:spPr bwMode="auto">
          <a:xfrm>
            <a:off x="1463217" y="2537337"/>
            <a:ext cx="47753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" name="Elbow Connector 41"/>
          <p:cNvCxnSpPr/>
          <p:nvPr/>
        </p:nvCxnSpPr>
        <p:spPr bwMode="auto">
          <a:xfrm rot="16200000" flipH="1">
            <a:off x="936485" y="2095026"/>
            <a:ext cx="1616060" cy="373296"/>
          </a:xfrm>
          <a:prstGeom prst="bentConnector3">
            <a:avLst>
              <a:gd name="adj1" fmla="val 99666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4" name="Elbow Connector 143"/>
          <p:cNvCxnSpPr>
            <a:endCxn id="133" idx="1"/>
          </p:cNvCxnSpPr>
          <p:nvPr/>
        </p:nvCxnSpPr>
        <p:spPr bwMode="auto">
          <a:xfrm rot="16200000" flipH="1">
            <a:off x="1066736" y="2765478"/>
            <a:ext cx="912131" cy="342689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 flipV="1">
            <a:off x="1098888" y="2486346"/>
            <a:ext cx="262729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V="1">
            <a:off x="1079283" y="3391241"/>
            <a:ext cx="262729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>
            <a:off x="1460596" y="1659767"/>
            <a:ext cx="47753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" name="Group 4"/>
          <p:cNvGrpSpPr/>
          <p:nvPr/>
        </p:nvGrpSpPr>
        <p:grpSpPr>
          <a:xfrm>
            <a:off x="5456855" y="627155"/>
            <a:ext cx="1280160" cy="681458"/>
            <a:chOff x="8605521" y="1081573"/>
            <a:chExt cx="1280160" cy="681458"/>
          </a:xfrm>
        </p:grpSpPr>
        <p:grpSp>
          <p:nvGrpSpPr>
            <p:cNvPr id="137" name="Group 136"/>
            <p:cNvGrpSpPr/>
            <p:nvPr/>
          </p:nvGrpSpPr>
          <p:grpSpPr>
            <a:xfrm>
              <a:off x="8605521" y="1304939"/>
              <a:ext cx="1280160" cy="458092"/>
              <a:chOff x="393263" y="3634424"/>
              <a:chExt cx="1454571" cy="540039"/>
            </a:xfrm>
          </p:grpSpPr>
          <p:sp>
            <p:nvSpPr>
              <p:cNvPr id="138" name="Snip Same Side Corner Rectangle 137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393263" y="3639736"/>
                <a:ext cx="1454571" cy="5347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14-3-3</a:t>
                </a:r>
                <a:r>
                  <a:rPr lang="en-US" sz="105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z</a:t>
                </a: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/WYAHZ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P63104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41" name="Group 140"/>
            <p:cNvGrpSpPr/>
            <p:nvPr/>
          </p:nvGrpSpPr>
          <p:grpSpPr>
            <a:xfrm>
              <a:off x="8912218" y="1081573"/>
              <a:ext cx="715674" cy="246221"/>
              <a:chOff x="7592082" y="6000910"/>
              <a:chExt cx="862158" cy="350482"/>
            </a:xfrm>
          </p:grpSpPr>
          <p:sp>
            <p:nvSpPr>
              <p:cNvPr id="14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S58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4385350" y="4223951"/>
            <a:ext cx="1106841" cy="688772"/>
            <a:chOff x="8760550" y="1902190"/>
            <a:chExt cx="1106841" cy="688772"/>
          </a:xfrm>
        </p:grpSpPr>
        <p:grpSp>
          <p:nvGrpSpPr>
            <p:cNvPr id="146" name="Group 145"/>
            <p:cNvGrpSpPr/>
            <p:nvPr/>
          </p:nvGrpSpPr>
          <p:grpSpPr>
            <a:xfrm>
              <a:off x="8760550" y="2124535"/>
              <a:ext cx="1106841" cy="466427"/>
              <a:chOff x="507046" y="4525112"/>
              <a:chExt cx="1257639" cy="549865"/>
            </a:xfrm>
          </p:grpSpPr>
          <p:sp>
            <p:nvSpPr>
              <p:cNvPr id="147" name="Snip Same Side Corner Rectangle 146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507046" y="4530424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5-LO/ALOX5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C5F2C6"/>
                    </a:solidFill>
                    <a:latin typeface="Arial" charset="0"/>
                  </a:rPr>
                  <a:t>P09917</a:t>
                </a:r>
                <a:endParaRPr lang="en-US" sz="10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149" name="Group 148"/>
            <p:cNvGrpSpPr/>
            <p:nvPr/>
          </p:nvGrpSpPr>
          <p:grpSpPr>
            <a:xfrm>
              <a:off x="8963018" y="1902190"/>
              <a:ext cx="715674" cy="246220"/>
              <a:chOff x="7620676" y="5019399"/>
              <a:chExt cx="862158" cy="350482"/>
            </a:xfrm>
          </p:grpSpPr>
          <p:sp>
            <p:nvSpPr>
              <p:cNvPr id="15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+S272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3100713" y="2041018"/>
            <a:ext cx="1106841" cy="688781"/>
            <a:chOff x="8760550" y="2597956"/>
            <a:chExt cx="1106841" cy="688781"/>
          </a:xfrm>
        </p:grpSpPr>
        <p:grpSp>
          <p:nvGrpSpPr>
            <p:cNvPr id="152" name="Group 151"/>
            <p:cNvGrpSpPr/>
            <p:nvPr/>
          </p:nvGrpSpPr>
          <p:grpSpPr>
            <a:xfrm>
              <a:off x="8760550" y="2820310"/>
              <a:ext cx="1106841" cy="466427"/>
              <a:chOff x="507046" y="2817700"/>
              <a:chExt cx="1257639" cy="549865"/>
            </a:xfrm>
          </p:grpSpPr>
          <p:sp>
            <p:nvSpPr>
              <p:cNvPr id="154" name="Snip Same Side Corner Rectangle 153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5" name="TextBox 154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ATF1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P18846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56" name="Group 155"/>
            <p:cNvGrpSpPr/>
            <p:nvPr/>
          </p:nvGrpSpPr>
          <p:grpSpPr>
            <a:xfrm>
              <a:off x="8965528" y="2597956"/>
              <a:ext cx="715674" cy="246220"/>
              <a:chOff x="7620676" y="5019399"/>
              <a:chExt cx="862158" cy="350482"/>
            </a:xfrm>
          </p:grpSpPr>
          <p:sp>
            <p:nvSpPr>
              <p:cNvPr id="15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+S63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1618561" y="4664744"/>
            <a:ext cx="1106841" cy="1304516"/>
            <a:chOff x="8774033" y="3429549"/>
            <a:chExt cx="1106841" cy="1304516"/>
          </a:xfrm>
        </p:grpSpPr>
        <p:grpSp>
          <p:nvGrpSpPr>
            <p:cNvPr id="161" name="Group 160"/>
            <p:cNvGrpSpPr/>
            <p:nvPr/>
          </p:nvGrpSpPr>
          <p:grpSpPr>
            <a:xfrm>
              <a:off x="8774033" y="4269853"/>
              <a:ext cx="1106841" cy="464212"/>
              <a:chOff x="3740102" y="2066168"/>
              <a:chExt cx="1257639" cy="547253"/>
            </a:xfrm>
          </p:grpSpPr>
          <p:sp>
            <p:nvSpPr>
              <p:cNvPr id="162" name="Rounded Rectangle 161"/>
              <p:cNvSpPr/>
              <p:nvPr/>
            </p:nvSpPr>
            <p:spPr bwMode="auto">
              <a:xfrm>
                <a:off x="3833907" y="2066168"/>
                <a:ext cx="1070029" cy="534778"/>
              </a:xfrm>
              <a:prstGeom prst="roundRect">
                <a:avLst>
                  <a:gd name="adj" fmla="val 50000"/>
                </a:avLst>
              </a:prstGeom>
              <a:solidFill>
                <a:srgbClr val="E60A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rgbClr val="E60A00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63" name="TextBox 162"/>
              <p:cNvSpPr txBox="1"/>
              <p:nvPr/>
            </p:nvSpPr>
            <p:spPr>
              <a:xfrm>
                <a:off x="3740102" y="2068869"/>
                <a:ext cx="1257639" cy="54455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CDC25B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P30305</a:t>
                </a:r>
                <a:endParaRPr lang="en-US" sz="10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64" name="Group 163"/>
            <p:cNvGrpSpPr/>
            <p:nvPr/>
          </p:nvGrpSpPr>
          <p:grpSpPr>
            <a:xfrm>
              <a:off x="8969616" y="4029785"/>
              <a:ext cx="715674" cy="246221"/>
              <a:chOff x="7592082" y="6000910"/>
              <a:chExt cx="862158" cy="350482"/>
            </a:xfrm>
          </p:grpSpPr>
          <p:sp>
            <p:nvSpPr>
              <p:cNvPr id="16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S375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67" name="Group 166"/>
            <p:cNvGrpSpPr/>
            <p:nvPr/>
          </p:nvGrpSpPr>
          <p:grpSpPr>
            <a:xfrm>
              <a:off x="8969616" y="3826918"/>
              <a:ext cx="715674" cy="246221"/>
              <a:chOff x="7592082" y="6000910"/>
              <a:chExt cx="862158" cy="350482"/>
            </a:xfrm>
          </p:grpSpPr>
          <p:sp>
            <p:nvSpPr>
              <p:cNvPr id="16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S353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70" name="Group 169"/>
            <p:cNvGrpSpPr/>
            <p:nvPr/>
          </p:nvGrpSpPr>
          <p:grpSpPr>
            <a:xfrm>
              <a:off x="8969616" y="3626497"/>
              <a:ext cx="715674" cy="246221"/>
              <a:chOff x="7630676" y="5324587"/>
              <a:chExt cx="862158" cy="350482"/>
            </a:xfrm>
          </p:grpSpPr>
          <p:sp>
            <p:nvSpPr>
              <p:cNvPr id="171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72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-S323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73" name="Group 172"/>
            <p:cNvGrpSpPr/>
            <p:nvPr/>
          </p:nvGrpSpPr>
          <p:grpSpPr>
            <a:xfrm>
              <a:off x="8969616" y="3429549"/>
              <a:ext cx="715674" cy="246221"/>
              <a:chOff x="7592082" y="6000910"/>
              <a:chExt cx="862158" cy="350482"/>
            </a:xfrm>
          </p:grpSpPr>
          <p:sp>
            <p:nvSpPr>
              <p:cNvPr id="17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7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S169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>
            <a:off x="79275" y="5288412"/>
            <a:ext cx="1106841" cy="680848"/>
            <a:chOff x="8800984" y="4760666"/>
            <a:chExt cx="1106841" cy="680848"/>
          </a:xfrm>
        </p:grpSpPr>
        <p:grpSp>
          <p:nvGrpSpPr>
            <p:cNvPr id="177" name="Group 176"/>
            <p:cNvGrpSpPr/>
            <p:nvPr/>
          </p:nvGrpSpPr>
          <p:grpSpPr>
            <a:xfrm>
              <a:off x="8800984" y="4977302"/>
              <a:ext cx="1106841" cy="464212"/>
              <a:chOff x="3740102" y="2066168"/>
              <a:chExt cx="1257639" cy="547253"/>
            </a:xfrm>
          </p:grpSpPr>
          <p:sp>
            <p:nvSpPr>
              <p:cNvPr id="191" name="Rounded Rectangle 190"/>
              <p:cNvSpPr/>
              <p:nvPr/>
            </p:nvSpPr>
            <p:spPr bwMode="auto">
              <a:xfrm>
                <a:off x="3833907" y="2066168"/>
                <a:ext cx="1070029" cy="534778"/>
              </a:xfrm>
              <a:prstGeom prst="roundRect">
                <a:avLst>
                  <a:gd name="adj" fmla="val 50000"/>
                </a:avLst>
              </a:prstGeom>
              <a:solidFill>
                <a:srgbClr val="E60A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rgbClr val="E60A00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3740102" y="2068869"/>
                <a:ext cx="1257639" cy="54455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CDC25C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P30307</a:t>
                </a:r>
                <a:endParaRPr lang="en-US" sz="10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80" name="Group 179"/>
            <p:cNvGrpSpPr/>
            <p:nvPr/>
          </p:nvGrpSpPr>
          <p:grpSpPr>
            <a:xfrm>
              <a:off x="8996567" y="4760666"/>
              <a:ext cx="715674" cy="246221"/>
              <a:chOff x="7630676" y="5324587"/>
              <a:chExt cx="862158" cy="350482"/>
            </a:xfrm>
          </p:grpSpPr>
          <p:sp>
            <p:nvSpPr>
              <p:cNvPr id="184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85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-S216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93" name="Group 192"/>
          <p:cNvGrpSpPr/>
          <p:nvPr/>
        </p:nvGrpSpPr>
        <p:grpSpPr>
          <a:xfrm>
            <a:off x="3100713" y="2795259"/>
            <a:ext cx="1106841" cy="688781"/>
            <a:chOff x="8760550" y="2597956"/>
            <a:chExt cx="1106841" cy="688781"/>
          </a:xfrm>
        </p:grpSpPr>
        <p:grpSp>
          <p:nvGrpSpPr>
            <p:cNvPr id="194" name="Group 193"/>
            <p:cNvGrpSpPr/>
            <p:nvPr/>
          </p:nvGrpSpPr>
          <p:grpSpPr>
            <a:xfrm>
              <a:off x="8760550" y="2820310"/>
              <a:ext cx="1106841" cy="466427"/>
              <a:chOff x="507046" y="2817700"/>
              <a:chExt cx="1257639" cy="549865"/>
            </a:xfrm>
          </p:grpSpPr>
          <p:sp>
            <p:nvSpPr>
              <p:cNvPr id="198" name="Snip Same Side Corner Rectangle 197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99" name="TextBox 198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>
                    <a:solidFill>
                      <a:schemeClr val="bg1"/>
                    </a:solidFill>
                    <a:latin typeface="Arial" charset="0"/>
                  </a:rPr>
                  <a:t>C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REB1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P16220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95" name="Group 194"/>
            <p:cNvGrpSpPr/>
            <p:nvPr/>
          </p:nvGrpSpPr>
          <p:grpSpPr>
            <a:xfrm>
              <a:off x="8965528" y="2597956"/>
              <a:ext cx="715674" cy="246220"/>
              <a:chOff x="7620676" y="5019399"/>
              <a:chExt cx="862158" cy="350482"/>
            </a:xfrm>
          </p:grpSpPr>
          <p:sp>
            <p:nvSpPr>
              <p:cNvPr id="19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9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+S133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3146277" y="623152"/>
            <a:ext cx="1015712" cy="680960"/>
            <a:chOff x="8889545" y="5803636"/>
            <a:chExt cx="1015712" cy="680960"/>
          </a:xfrm>
        </p:grpSpPr>
        <p:grpSp>
          <p:nvGrpSpPr>
            <p:cNvPr id="200" name="Group 199"/>
            <p:cNvGrpSpPr/>
            <p:nvPr/>
          </p:nvGrpSpPr>
          <p:grpSpPr>
            <a:xfrm>
              <a:off x="8889545" y="6022675"/>
              <a:ext cx="1015712" cy="461921"/>
              <a:chOff x="550901" y="1139280"/>
              <a:chExt cx="1154094" cy="544552"/>
            </a:xfrm>
          </p:grpSpPr>
          <p:sp>
            <p:nvSpPr>
              <p:cNvPr id="201" name="Rounded Rectangle 200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eEF2K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O00418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03" name="Group 202"/>
            <p:cNvGrpSpPr/>
            <p:nvPr/>
          </p:nvGrpSpPr>
          <p:grpSpPr>
            <a:xfrm>
              <a:off x="9039631" y="5803636"/>
              <a:ext cx="715674" cy="246221"/>
              <a:chOff x="7592082" y="6000910"/>
              <a:chExt cx="862158" cy="350482"/>
            </a:xfrm>
          </p:grpSpPr>
          <p:sp>
            <p:nvSpPr>
              <p:cNvPr id="20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0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S377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6" name="Group 15"/>
          <p:cNvGrpSpPr/>
          <p:nvPr/>
        </p:nvGrpSpPr>
        <p:grpSpPr>
          <a:xfrm>
            <a:off x="63167" y="3720318"/>
            <a:ext cx="1106841" cy="680033"/>
            <a:chOff x="7653709" y="4856482"/>
            <a:chExt cx="1106841" cy="680033"/>
          </a:xfrm>
        </p:grpSpPr>
        <p:grpSp>
          <p:nvGrpSpPr>
            <p:cNvPr id="206" name="Group 205"/>
            <p:cNvGrpSpPr/>
            <p:nvPr/>
          </p:nvGrpSpPr>
          <p:grpSpPr>
            <a:xfrm>
              <a:off x="7653709" y="5070088"/>
              <a:ext cx="1106841" cy="466427"/>
              <a:chOff x="507046" y="4525112"/>
              <a:chExt cx="1257639" cy="549865"/>
            </a:xfrm>
          </p:grpSpPr>
          <p:sp>
            <p:nvSpPr>
              <p:cNvPr id="207" name="Snip Same Side Corner Rectangle 206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08" name="TextBox 207"/>
              <p:cNvSpPr txBox="1"/>
              <p:nvPr/>
            </p:nvSpPr>
            <p:spPr>
              <a:xfrm>
                <a:off x="507046" y="4530424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GLYS1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C5F2C6"/>
                    </a:solidFill>
                    <a:latin typeface="Arial" charset="0"/>
                  </a:rPr>
                  <a:t>P13807</a:t>
                </a:r>
                <a:endParaRPr lang="en-US" sz="10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209" name="Group 208"/>
            <p:cNvGrpSpPr/>
            <p:nvPr/>
          </p:nvGrpSpPr>
          <p:grpSpPr>
            <a:xfrm>
              <a:off x="7859740" y="4856482"/>
              <a:ext cx="715674" cy="246221"/>
              <a:chOff x="7630676" y="5324587"/>
              <a:chExt cx="862158" cy="350482"/>
            </a:xfrm>
          </p:grpSpPr>
          <p:sp>
            <p:nvSpPr>
              <p:cNvPr id="21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1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98" name="Group 597"/>
          <p:cNvGrpSpPr/>
          <p:nvPr/>
        </p:nvGrpSpPr>
        <p:grpSpPr>
          <a:xfrm>
            <a:off x="56549" y="4517887"/>
            <a:ext cx="1106841" cy="680033"/>
            <a:chOff x="7683816" y="4111361"/>
            <a:chExt cx="1106841" cy="680033"/>
          </a:xfrm>
        </p:grpSpPr>
        <p:grpSp>
          <p:nvGrpSpPr>
            <p:cNvPr id="212" name="Group 211"/>
            <p:cNvGrpSpPr/>
            <p:nvPr/>
          </p:nvGrpSpPr>
          <p:grpSpPr>
            <a:xfrm>
              <a:off x="7683816" y="4324967"/>
              <a:ext cx="1106841" cy="466427"/>
              <a:chOff x="507046" y="4525112"/>
              <a:chExt cx="1257639" cy="549865"/>
            </a:xfrm>
          </p:grpSpPr>
          <p:sp>
            <p:nvSpPr>
              <p:cNvPr id="213" name="Snip Same Side Corner Rectangle 212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14" name="TextBox 213"/>
              <p:cNvSpPr txBox="1"/>
              <p:nvPr/>
            </p:nvSpPr>
            <p:spPr>
              <a:xfrm>
                <a:off x="507046" y="4530424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GLYS2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C5F2C6"/>
                    </a:solidFill>
                    <a:latin typeface="Arial" charset="0"/>
                  </a:rPr>
                  <a:t>P54840</a:t>
                </a:r>
                <a:endParaRPr lang="en-US" sz="10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215" name="Group 214"/>
            <p:cNvGrpSpPr/>
            <p:nvPr/>
          </p:nvGrpSpPr>
          <p:grpSpPr>
            <a:xfrm>
              <a:off x="7889847" y="4111361"/>
              <a:ext cx="715674" cy="246221"/>
              <a:chOff x="7630676" y="5324587"/>
              <a:chExt cx="862158" cy="350482"/>
            </a:xfrm>
          </p:grpSpPr>
          <p:sp>
            <p:nvSpPr>
              <p:cNvPr id="21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1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4344169" y="3092434"/>
            <a:ext cx="1189203" cy="1042470"/>
            <a:chOff x="7559640" y="1528814"/>
            <a:chExt cx="1189203" cy="1042470"/>
          </a:xfrm>
        </p:grpSpPr>
        <p:grpSp>
          <p:nvGrpSpPr>
            <p:cNvPr id="227" name="Group 226"/>
            <p:cNvGrpSpPr/>
            <p:nvPr/>
          </p:nvGrpSpPr>
          <p:grpSpPr>
            <a:xfrm>
              <a:off x="7559640" y="2113192"/>
              <a:ext cx="1189203" cy="458092"/>
              <a:chOff x="413463" y="3634424"/>
              <a:chExt cx="1351222" cy="540039"/>
            </a:xfrm>
          </p:grpSpPr>
          <p:sp>
            <p:nvSpPr>
              <p:cNvPr id="228" name="Snip Same Side Corner Rectangle 227"/>
              <p:cNvSpPr/>
              <p:nvPr/>
            </p:nvSpPr>
            <p:spPr bwMode="auto">
              <a:xfrm>
                <a:off x="561232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29" name="TextBox 228"/>
              <p:cNvSpPr txBox="1"/>
              <p:nvPr/>
            </p:nvSpPr>
            <p:spPr>
              <a:xfrm>
                <a:off x="413463" y="3639736"/>
                <a:ext cx="1351222" cy="5347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HSP27/HSPB1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P04792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30" name="Group 229"/>
            <p:cNvGrpSpPr/>
            <p:nvPr/>
          </p:nvGrpSpPr>
          <p:grpSpPr>
            <a:xfrm>
              <a:off x="7796404" y="1894931"/>
              <a:ext cx="715674" cy="246221"/>
              <a:chOff x="7592082" y="6015372"/>
              <a:chExt cx="862158" cy="350482"/>
            </a:xfrm>
          </p:grpSpPr>
          <p:sp>
            <p:nvSpPr>
              <p:cNvPr id="23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3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1537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S82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36" name="Group 235"/>
            <p:cNvGrpSpPr/>
            <p:nvPr/>
          </p:nvGrpSpPr>
          <p:grpSpPr>
            <a:xfrm>
              <a:off x="7796404" y="1713679"/>
              <a:ext cx="715674" cy="246220"/>
              <a:chOff x="7620676" y="5019399"/>
              <a:chExt cx="862158" cy="350482"/>
            </a:xfrm>
          </p:grpSpPr>
          <p:sp>
            <p:nvSpPr>
              <p:cNvPr id="23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3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+S78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39" name="Group 238"/>
            <p:cNvGrpSpPr/>
            <p:nvPr/>
          </p:nvGrpSpPr>
          <p:grpSpPr>
            <a:xfrm>
              <a:off x="7796404" y="1528814"/>
              <a:ext cx="715674" cy="246221"/>
              <a:chOff x="7592082" y="6000910"/>
              <a:chExt cx="862158" cy="350482"/>
            </a:xfrm>
          </p:grpSpPr>
          <p:sp>
            <p:nvSpPr>
              <p:cNvPr id="24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4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1" name="Group 20"/>
          <p:cNvGrpSpPr/>
          <p:nvPr/>
        </p:nvGrpSpPr>
        <p:grpSpPr>
          <a:xfrm>
            <a:off x="4430914" y="606131"/>
            <a:ext cx="1015712" cy="697981"/>
            <a:chOff x="8944935" y="299077"/>
            <a:chExt cx="1015712" cy="697981"/>
          </a:xfrm>
        </p:grpSpPr>
        <p:grpSp>
          <p:nvGrpSpPr>
            <p:cNvPr id="242" name="Group 241"/>
            <p:cNvGrpSpPr/>
            <p:nvPr/>
          </p:nvGrpSpPr>
          <p:grpSpPr>
            <a:xfrm>
              <a:off x="8944935" y="535137"/>
              <a:ext cx="1015712" cy="461921"/>
              <a:chOff x="550901" y="1139280"/>
              <a:chExt cx="1154094" cy="544552"/>
            </a:xfrm>
          </p:grpSpPr>
          <p:sp>
            <p:nvSpPr>
              <p:cNvPr id="243" name="Rounded Rectangle 242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44" name="Rectangle 243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LIMK1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P53667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45" name="Group 244"/>
            <p:cNvGrpSpPr/>
            <p:nvPr/>
          </p:nvGrpSpPr>
          <p:grpSpPr>
            <a:xfrm>
              <a:off x="9091886" y="299077"/>
              <a:ext cx="715674" cy="246220"/>
              <a:chOff x="7620676" y="5004937"/>
              <a:chExt cx="862158" cy="350482"/>
            </a:xfrm>
          </p:grpSpPr>
          <p:sp>
            <p:nvSpPr>
              <p:cNvPr id="24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4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0493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+S323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48" name="Group 247"/>
          <p:cNvGrpSpPr/>
          <p:nvPr/>
        </p:nvGrpSpPr>
        <p:grpSpPr>
          <a:xfrm>
            <a:off x="3100713" y="5219519"/>
            <a:ext cx="1106841" cy="688781"/>
            <a:chOff x="8760550" y="2597956"/>
            <a:chExt cx="1106841" cy="688781"/>
          </a:xfrm>
        </p:grpSpPr>
        <p:grpSp>
          <p:nvGrpSpPr>
            <p:cNvPr id="249" name="Group 248"/>
            <p:cNvGrpSpPr/>
            <p:nvPr/>
          </p:nvGrpSpPr>
          <p:grpSpPr>
            <a:xfrm>
              <a:off x="8760550" y="2820310"/>
              <a:ext cx="1106841" cy="466427"/>
              <a:chOff x="507046" y="2817700"/>
              <a:chExt cx="1257639" cy="549865"/>
            </a:xfrm>
          </p:grpSpPr>
          <p:sp>
            <p:nvSpPr>
              <p:cNvPr id="253" name="Snip Same Side Corner Rectangle 252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54" name="TextBox 253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TP53/p53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P04637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50" name="Group 249"/>
            <p:cNvGrpSpPr/>
            <p:nvPr/>
          </p:nvGrpSpPr>
          <p:grpSpPr>
            <a:xfrm>
              <a:off x="8965528" y="2597956"/>
              <a:ext cx="715674" cy="246220"/>
              <a:chOff x="7620676" y="5019399"/>
              <a:chExt cx="862158" cy="350482"/>
            </a:xfrm>
          </p:grpSpPr>
          <p:sp>
            <p:nvSpPr>
              <p:cNvPr id="25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5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4430914" y="2142846"/>
            <a:ext cx="1015712" cy="870701"/>
            <a:chOff x="8994907" y="-848872"/>
            <a:chExt cx="1015712" cy="870701"/>
          </a:xfrm>
        </p:grpSpPr>
        <p:grpSp>
          <p:nvGrpSpPr>
            <p:cNvPr id="255" name="Group 254"/>
            <p:cNvGrpSpPr/>
            <p:nvPr/>
          </p:nvGrpSpPr>
          <p:grpSpPr>
            <a:xfrm>
              <a:off x="8994907" y="-440092"/>
              <a:ext cx="1015712" cy="461921"/>
              <a:chOff x="550901" y="1139280"/>
              <a:chExt cx="1154094" cy="544552"/>
            </a:xfrm>
          </p:grpSpPr>
          <p:sp>
            <p:nvSpPr>
              <p:cNvPr id="256" name="Rounded Rectangle 255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57" name="Rectangle 256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Plk1/PLK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P53350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58" name="Group 257"/>
            <p:cNvGrpSpPr/>
            <p:nvPr/>
          </p:nvGrpSpPr>
          <p:grpSpPr>
            <a:xfrm>
              <a:off x="9141858" y="-848872"/>
              <a:ext cx="715674" cy="246220"/>
              <a:chOff x="7620676" y="5004937"/>
              <a:chExt cx="862158" cy="350482"/>
            </a:xfrm>
          </p:grpSpPr>
          <p:sp>
            <p:nvSpPr>
              <p:cNvPr id="25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6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0493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+S326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61" name="Group 260"/>
            <p:cNvGrpSpPr/>
            <p:nvPr/>
          </p:nvGrpSpPr>
          <p:grpSpPr>
            <a:xfrm>
              <a:off x="9141351" y="-665993"/>
              <a:ext cx="715674" cy="246221"/>
              <a:chOff x="7592082" y="6000910"/>
              <a:chExt cx="862158" cy="350482"/>
            </a:xfrm>
          </p:grpSpPr>
          <p:sp>
            <p:nvSpPr>
              <p:cNvPr id="26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6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S383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4" name="Group 23"/>
          <p:cNvGrpSpPr/>
          <p:nvPr/>
        </p:nvGrpSpPr>
        <p:grpSpPr>
          <a:xfrm>
            <a:off x="3100713" y="3579981"/>
            <a:ext cx="1106841" cy="871661"/>
            <a:chOff x="6481143" y="2992722"/>
            <a:chExt cx="1106841" cy="871661"/>
          </a:xfrm>
        </p:grpSpPr>
        <p:grpSp>
          <p:nvGrpSpPr>
            <p:cNvPr id="265" name="Group 264"/>
            <p:cNvGrpSpPr/>
            <p:nvPr/>
          </p:nvGrpSpPr>
          <p:grpSpPr>
            <a:xfrm>
              <a:off x="6481143" y="3397956"/>
              <a:ext cx="1106841" cy="466427"/>
              <a:chOff x="507046" y="2817700"/>
              <a:chExt cx="1257639" cy="549865"/>
            </a:xfrm>
          </p:grpSpPr>
          <p:sp>
            <p:nvSpPr>
              <p:cNvPr id="269" name="Snip Same Side Corner Rectangle 268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70" name="TextBox 269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STAT3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P40763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66" name="Group 265"/>
            <p:cNvGrpSpPr/>
            <p:nvPr/>
          </p:nvGrpSpPr>
          <p:grpSpPr>
            <a:xfrm>
              <a:off x="6686121" y="2992722"/>
              <a:ext cx="715674" cy="246220"/>
              <a:chOff x="7620676" y="5019399"/>
              <a:chExt cx="862158" cy="350482"/>
            </a:xfrm>
          </p:grpSpPr>
          <p:sp>
            <p:nvSpPr>
              <p:cNvPr id="26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6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+Y705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1" name="Group 270"/>
            <p:cNvGrpSpPr/>
            <p:nvPr/>
          </p:nvGrpSpPr>
          <p:grpSpPr>
            <a:xfrm>
              <a:off x="6681533" y="3173995"/>
              <a:ext cx="715674" cy="246221"/>
              <a:chOff x="7630676" y="5324587"/>
              <a:chExt cx="862158" cy="350482"/>
            </a:xfrm>
          </p:grpSpPr>
          <p:sp>
            <p:nvSpPr>
              <p:cNvPr id="27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7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-S727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4385350" y="5022090"/>
            <a:ext cx="1106841" cy="886210"/>
            <a:chOff x="6505113" y="2076781"/>
            <a:chExt cx="1106841" cy="886210"/>
          </a:xfrm>
        </p:grpSpPr>
        <p:grpSp>
          <p:nvGrpSpPr>
            <p:cNvPr id="274" name="Group 273"/>
            <p:cNvGrpSpPr/>
            <p:nvPr/>
          </p:nvGrpSpPr>
          <p:grpSpPr>
            <a:xfrm>
              <a:off x="6505113" y="2496565"/>
              <a:ext cx="1106841" cy="466426"/>
              <a:chOff x="507046" y="4525113"/>
              <a:chExt cx="1257639" cy="549864"/>
            </a:xfrm>
          </p:grpSpPr>
          <p:sp>
            <p:nvSpPr>
              <p:cNvPr id="275" name="Snip Same Side Corner Rectangle 274"/>
              <p:cNvSpPr/>
              <p:nvPr/>
            </p:nvSpPr>
            <p:spPr bwMode="auto">
              <a:xfrm>
                <a:off x="595865" y="4525113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76" name="TextBox 275"/>
              <p:cNvSpPr txBox="1"/>
              <p:nvPr/>
            </p:nvSpPr>
            <p:spPr>
              <a:xfrm>
                <a:off x="507046" y="4530424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TH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C5F2C6"/>
                    </a:solidFill>
                    <a:latin typeface="Arial" charset="0"/>
                  </a:rPr>
                  <a:t>P07101</a:t>
                </a:r>
                <a:endParaRPr lang="en-US" sz="10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277" name="Group 276"/>
            <p:cNvGrpSpPr/>
            <p:nvPr/>
          </p:nvGrpSpPr>
          <p:grpSpPr>
            <a:xfrm>
              <a:off x="6694403" y="2250346"/>
              <a:ext cx="715674" cy="246220"/>
              <a:chOff x="7620676" y="5019399"/>
              <a:chExt cx="862158" cy="350482"/>
            </a:xfrm>
          </p:grpSpPr>
          <p:sp>
            <p:nvSpPr>
              <p:cNvPr id="27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7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+S71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80" name="Group 279"/>
            <p:cNvGrpSpPr/>
            <p:nvPr/>
          </p:nvGrpSpPr>
          <p:grpSpPr>
            <a:xfrm>
              <a:off x="6689818" y="2076781"/>
              <a:ext cx="715674" cy="246220"/>
              <a:chOff x="7620676" y="5019399"/>
              <a:chExt cx="862158" cy="350482"/>
            </a:xfrm>
          </p:grpSpPr>
          <p:sp>
            <p:nvSpPr>
              <p:cNvPr id="28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8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6613054" y="5225690"/>
            <a:ext cx="1106841" cy="703916"/>
            <a:chOff x="6654431" y="7022806"/>
            <a:chExt cx="1106841" cy="703916"/>
          </a:xfrm>
        </p:grpSpPr>
        <p:grpSp>
          <p:nvGrpSpPr>
            <p:cNvPr id="283" name="Group 282"/>
            <p:cNvGrpSpPr/>
            <p:nvPr/>
          </p:nvGrpSpPr>
          <p:grpSpPr>
            <a:xfrm>
              <a:off x="6654431" y="7260295"/>
              <a:ext cx="1106841" cy="466427"/>
              <a:chOff x="507046" y="3634424"/>
              <a:chExt cx="1257639" cy="549865"/>
            </a:xfrm>
          </p:grpSpPr>
          <p:sp>
            <p:nvSpPr>
              <p:cNvPr id="284" name="Snip Same Side Corner Rectangle 283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85" name="TextBox 284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TSC2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P49815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86" name="Group 285"/>
            <p:cNvGrpSpPr/>
            <p:nvPr/>
          </p:nvGrpSpPr>
          <p:grpSpPr>
            <a:xfrm>
              <a:off x="6843966" y="7022806"/>
              <a:ext cx="715674" cy="246221"/>
              <a:chOff x="7592082" y="6000910"/>
              <a:chExt cx="862158" cy="350482"/>
            </a:xfrm>
          </p:grpSpPr>
          <p:sp>
            <p:nvSpPr>
              <p:cNvPr id="28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8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S1254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8" name="Group 27"/>
          <p:cNvGrpSpPr/>
          <p:nvPr/>
        </p:nvGrpSpPr>
        <p:grpSpPr>
          <a:xfrm>
            <a:off x="2719315" y="1400052"/>
            <a:ext cx="1569799" cy="453586"/>
            <a:chOff x="7082101" y="-553024"/>
            <a:chExt cx="1569799" cy="453586"/>
          </a:xfrm>
        </p:grpSpPr>
        <p:grpSp>
          <p:nvGrpSpPr>
            <p:cNvPr id="290" name="Group 289"/>
            <p:cNvGrpSpPr/>
            <p:nvPr/>
          </p:nvGrpSpPr>
          <p:grpSpPr>
            <a:xfrm>
              <a:off x="7423552" y="-553024"/>
              <a:ext cx="1228348" cy="453586"/>
              <a:chOff x="436164" y="1139280"/>
              <a:chExt cx="1395700" cy="534726"/>
            </a:xfrm>
          </p:grpSpPr>
          <p:sp>
            <p:nvSpPr>
              <p:cNvPr id="294" name="Rounded Rectangle 293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95" name="Rectangle 294"/>
              <p:cNvSpPr/>
              <p:nvPr/>
            </p:nvSpPr>
            <p:spPr>
              <a:xfrm>
                <a:off x="436164" y="1139280"/>
                <a:ext cx="1395700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00" dirty="0" smtClean="0">
                    <a:solidFill>
                      <a:schemeClr val="bg1"/>
                    </a:solidFill>
                    <a:latin typeface="Arial" charset="0"/>
                  </a:rPr>
                  <a:t>RSK2/RPS6KA3</a:t>
                </a:r>
                <a:endParaRPr lang="en-US" sz="10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P51812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cxnSp>
          <p:nvCxnSpPr>
            <p:cNvPr id="296" name="Straight Connector 295"/>
            <p:cNvCxnSpPr/>
            <p:nvPr/>
          </p:nvCxnSpPr>
          <p:spPr bwMode="auto">
            <a:xfrm>
              <a:off x="7082101" y="-302177"/>
              <a:ext cx="477539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C100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30" name="Group 29"/>
          <p:cNvGrpSpPr/>
          <p:nvPr/>
        </p:nvGrpSpPr>
        <p:grpSpPr>
          <a:xfrm>
            <a:off x="7912355" y="887980"/>
            <a:ext cx="1106841" cy="2003573"/>
            <a:chOff x="5475296" y="5745499"/>
            <a:chExt cx="1106841" cy="2003573"/>
          </a:xfrm>
        </p:grpSpPr>
        <p:grpSp>
          <p:nvGrpSpPr>
            <p:cNvPr id="312" name="Group 311"/>
            <p:cNvGrpSpPr/>
            <p:nvPr/>
          </p:nvGrpSpPr>
          <p:grpSpPr>
            <a:xfrm>
              <a:off x="5475296" y="7282645"/>
              <a:ext cx="1106841" cy="466427"/>
              <a:chOff x="507046" y="3634424"/>
              <a:chExt cx="1257639" cy="549865"/>
            </a:xfrm>
          </p:grpSpPr>
          <p:sp>
            <p:nvSpPr>
              <p:cNvPr id="313" name="Snip Same Side Corner Rectangle 312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14" name="TextBox 313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TTP/ZFP36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P26651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15" name="Group 314"/>
            <p:cNvGrpSpPr/>
            <p:nvPr/>
          </p:nvGrpSpPr>
          <p:grpSpPr>
            <a:xfrm>
              <a:off x="5670879" y="7056744"/>
              <a:ext cx="715674" cy="246221"/>
              <a:chOff x="7592082" y="6000910"/>
              <a:chExt cx="862158" cy="350482"/>
            </a:xfrm>
          </p:grpSpPr>
          <p:sp>
            <p:nvSpPr>
              <p:cNvPr id="31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1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S323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18" name="Group 317"/>
            <p:cNvGrpSpPr/>
            <p:nvPr/>
          </p:nvGrpSpPr>
          <p:grpSpPr>
            <a:xfrm>
              <a:off x="5670879" y="6849833"/>
              <a:ext cx="715674" cy="246221"/>
              <a:chOff x="7592082" y="6000910"/>
              <a:chExt cx="862158" cy="350482"/>
            </a:xfrm>
          </p:grpSpPr>
          <p:sp>
            <p:nvSpPr>
              <p:cNvPr id="31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2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S273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21" name="Group 320"/>
            <p:cNvGrpSpPr/>
            <p:nvPr/>
          </p:nvGrpSpPr>
          <p:grpSpPr>
            <a:xfrm>
              <a:off x="5670879" y="6648517"/>
              <a:ext cx="715674" cy="246221"/>
              <a:chOff x="7592082" y="6000910"/>
              <a:chExt cx="862158" cy="350482"/>
            </a:xfrm>
          </p:grpSpPr>
          <p:sp>
            <p:nvSpPr>
              <p:cNvPr id="32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2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T271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24" name="Group 323"/>
            <p:cNvGrpSpPr/>
            <p:nvPr/>
          </p:nvGrpSpPr>
          <p:grpSpPr>
            <a:xfrm>
              <a:off x="5670879" y="6468348"/>
              <a:ext cx="715674" cy="246221"/>
              <a:chOff x="7592082" y="6000910"/>
              <a:chExt cx="862158" cy="350482"/>
            </a:xfrm>
          </p:grpSpPr>
          <p:sp>
            <p:nvSpPr>
              <p:cNvPr id="32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2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S186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27" name="Group 326"/>
            <p:cNvGrpSpPr/>
            <p:nvPr/>
          </p:nvGrpSpPr>
          <p:grpSpPr>
            <a:xfrm>
              <a:off x="5670879" y="6283678"/>
              <a:ext cx="715674" cy="246221"/>
              <a:chOff x="7592082" y="6000910"/>
              <a:chExt cx="862158" cy="350482"/>
            </a:xfrm>
          </p:grpSpPr>
          <p:sp>
            <p:nvSpPr>
              <p:cNvPr id="32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2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S184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30" name="Group 329"/>
            <p:cNvGrpSpPr/>
            <p:nvPr/>
          </p:nvGrpSpPr>
          <p:grpSpPr>
            <a:xfrm>
              <a:off x="5670879" y="6093499"/>
              <a:ext cx="715674" cy="246221"/>
              <a:chOff x="7592082" y="6000910"/>
              <a:chExt cx="862158" cy="350482"/>
            </a:xfrm>
          </p:grpSpPr>
          <p:sp>
            <p:nvSpPr>
              <p:cNvPr id="33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3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S113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33" name="Group 332"/>
            <p:cNvGrpSpPr/>
            <p:nvPr/>
          </p:nvGrpSpPr>
          <p:grpSpPr>
            <a:xfrm>
              <a:off x="5670879" y="5926968"/>
              <a:ext cx="715674" cy="246221"/>
              <a:chOff x="7592082" y="6000910"/>
              <a:chExt cx="862158" cy="350482"/>
            </a:xfrm>
          </p:grpSpPr>
          <p:sp>
            <p:nvSpPr>
              <p:cNvPr id="33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3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S66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36" name="Group 335"/>
            <p:cNvGrpSpPr/>
            <p:nvPr/>
          </p:nvGrpSpPr>
          <p:grpSpPr>
            <a:xfrm>
              <a:off x="5670879" y="5745499"/>
              <a:ext cx="715674" cy="246221"/>
              <a:chOff x="7592082" y="6000910"/>
              <a:chExt cx="862158" cy="350482"/>
            </a:xfrm>
          </p:grpSpPr>
          <p:sp>
            <p:nvSpPr>
              <p:cNvPr id="33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3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S60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1" name="Group 30"/>
          <p:cNvGrpSpPr/>
          <p:nvPr/>
        </p:nvGrpSpPr>
        <p:grpSpPr>
          <a:xfrm>
            <a:off x="5587659" y="2007705"/>
            <a:ext cx="1106841" cy="712899"/>
            <a:chOff x="5687993" y="-912211"/>
            <a:chExt cx="1106841" cy="712899"/>
          </a:xfrm>
        </p:grpSpPr>
        <p:grpSp>
          <p:nvGrpSpPr>
            <p:cNvPr id="339" name="Group 338"/>
            <p:cNvGrpSpPr/>
            <p:nvPr/>
          </p:nvGrpSpPr>
          <p:grpSpPr>
            <a:xfrm>
              <a:off x="5687993" y="-665740"/>
              <a:ext cx="1106841" cy="466428"/>
              <a:chOff x="507046" y="3634424"/>
              <a:chExt cx="1257639" cy="549866"/>
            </a:xfrm>
          </p:grpSpPr>
          <p:sp>
            <p:nvSpPr>
              <p:cNvPr id="340" name="Snip Same Side Corner Rectangle 339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41" name="TextBox 340"/>
              <p:cNvSpPr txBox="1"/>
              <p:nvPr/>
            </p:nvSpPr>
            <p:spPr>
              <a:xfrm>
                <a:off x="507046" y="3639737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Ago2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Q9UKV8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42" name="Group 341"/>
            <p:cNvGrpSpPr/>
            <p:nvPr/>
          </p:nvGrpSpPr>
          <p:grpSpPr>
            <a:xfrm>
              <a:off x="5887215" y="-912211"/>
              <a:ext cx="715674" cy="246221"/>
              <a:chOff x="7592082" y="6000915"/>
              <a:chExt cx="862158" cy="350482"/>
            </a:xfrm>
          </p:grpSpPr>
          <p:sp>
            <p:nvSpPr>
              <p:cNvPr id="34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4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S387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45" name="Group 344"/>
          <p:cNvGrpSpPr/>
          <p:nvPr/>
        </p:nvGrpSpPr>
        <p:grpSpPr>
          <a:xfrm>
            <a:off x="5553176" y="2713633"/>
            <a:ext cx="1175806" cy="704562"/>
            <a:chOff x="5647353" y="-912211"/>
            <a:chExt cx="1175806" cy="704562"/>
          </a:xfrm>
        </p:grpSpPr>
        <p:grpSp>
          <p:nvGrpSpPr>
            <p:cNvPr id="346" name="Group 345"/>
            <p:cNvGrpSpPr/>
            <p:nvPr/>
          </p:nvGrpSpPr>
          <p:grpSpPr>
            <a:xfrm>
              <a:off x="5647353" y="-665741"/>
              <a:ext cx="1175806" cy="458092"/>
              <a:chOff x="460870" y="3634424"/>
              <a:chExt cx="1336000" cy="540039"/>
            </a:xfrm>
          </p:grpSpPr>
          <p:sp>
            <p:nvSpPr>
              <p:cNvPr id="350" name="Snip Same Side Corner Rectangle 349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51" name="TextBox 350"/>
              <p:cNvSpPr txBox="1"/>
              <p:nvPr/>
            </p:nvSpPr>
            <p:spPr>
              <a:xfrm>
                <a:off x="460870" y="3639736"/>
                <a:ext cx="1336000" cy="5347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ARPC5/p16Arc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O15511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47" name="Group 346"/>
            <p:cNvGrpSpPr/>
            <p:nvPr/>
          </p:nvGrpSpPr>
          <p:grpSpPr>
            <a:xfrm>
              <a:off x="5887215" y="-912211"/>
              <a:ext cx="715674" cy="246221"/>
              <a:chOff x="7592082" y="6000915"/>
              <a:chExt cx="862158" cy="350482"/>
            </a:xfrm>
          </p:grpSpPr>
          <p:sp>
            <p:nvSpPr>
              <p:cNvPr id="34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4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S77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52" name="Group 351"/>
          <p:cNvGrpSpPr/>
          <p:nvPr/>
        </p:nvGrpSpPr>
        <p:grpSpPr>
          <a:xfrm>
            <a:off x="5553176" y="3444014"/>
            <a:ext cx="1175806" cy="694402"/>
            <a:chOff x="5647353" y="-902051"/>
            <a:chExt cx="1175806" cy="694402"/>
          </a:xfrm>
        </p:grpSpPr>
        <p:grpSp>
          <p:nvGrpSpPr>
            <p:cNvPr id="353" name="Group 352"/>
            <p:cNvGrpSpPr/>
            <p:nvPr/>
          </p:nvGrpSpPr>
          <p:grpSpPr>
            <a:xfrm>
              <a:off x="5647353" y="-665741"/>
              <a:ext cx="1175806" cy="458092"/>
              <a:chOff x="460870" y="3634424"/>
              <a:chExt cx="1336000" cy="540039"/>
            </a:xfrm>
          </p:grpSpPr>
          <p:sp>
            <p:nvSpPr>
              <p:cNvPr id="357" name="Snip Same Side Corner Rectangle 356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58" name="TextBox 357"/>
              <p:cNvSpPr txBox="1"/>
              <p:nvPr/>
            </p:nvSpPr>
            <p:spPr>
              <a:xfrm>
                <a:off x="460870" y="3639736"/>
                <a:ext cx="1336000" cy="5347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Bag2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O95816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54" name="Group 353"/>
            <p:cNvGrpSpPr/>
            <p:nvPr/>
          </p:nvGrpSpPr>
          <p:grpSpPr>
            <a:xfrm>
              <a:off x="5887215" y="-902051"/>
              <a:ext cx="715674" cy="246221"/>
              <a:chOff x="7592082" y="6015377"/>
              <a:chExt cx="862158" cy="350482"/>
            </a:xfrm>
          </p:grpSpPr>
          <p:sp>
            <p:nvSpPr>
              <p:cNvPr id="35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5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1537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75" name="Group 374"/>
          <p:cNvGrpSpPr/>
          <p:nvPr/>
        </p:nvGrpSpPr>
        <p:grpSpPr>
          <a:xfrm>
            <a:off x="5587659" y="1328121"/>
            <a:ext cx="1106841" cy="693756"/>
            <a:chOff x="6654431" y="7032966"/>
            <a:chExt cx="1106841" cy="693756"/>
          </a:xfrm>
        </p:grpSpPr>
        <p:grpSp>
          <p:nvGrpSpPr>
            <p:cNvPr id="376" name="Group 375"/>
            <p:cNvGrpSpPr/>
            <p:nvPr/>
          </p:nvGrpSpPr>
          <p:grpSpPr>
            <a:xfrm>
              <a:off x="6654431" y="7260295"/>
              <a:ext cx="1106841" cy="466427"/>
              <a:chOff x="507046" y="3634424"/>
              <a:chExt cx="1257639" cy="549865"/>
            </a:xfrm>
          </p:grpSpPr>
          <p:sp>
            <p:nvSpPr>
              <p:cNvPr id="380" name="Snip Same Side Corner Rectangle 379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81" name="TextBox 380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b</a:t>
                </a:r>
                <a:r>
                  <a:rPr lang="en-US" sz="1100" dirty="0">
                    <a:solidFill>
                      <a:schemeClr val="bg1"/>
                    </a:solidFill>
                    <a:latin typeface="Arial" charset="0"/>
                  </a:rPr>
                  <a:t>-</a:t>
                </a:r>
                <a:r>
                  <a:rPr lang="en-US" sz="1100" dirty="0" err="1">
                    <a:solidFill>
                      <a:schemeClr val="bg1"/>
                    </a:solidFill>
                    <a:latin typeface="Arial" charset="0"/>
                  </a:rPr>
                  <a:t>Crystallin</a:t>
                </a:r>
                <a:r>
                  <a:rPr lang="en-US" sz="1100" dirty="0">
                    <a:solidFill>
                      <a:schemeClr val="bg1"/>
                    </a:solidFill>
                    <a:latin typeface="Arial" charset="0"/>
                  </a:rPr>
                  <a:t> A3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P05813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77" name="Group 376"/>
            <p:cNvGrpSpPr/>
            <p:nvPr/>
          </p:nvGrpSpPr>
          <p:grpSpPr>
            <a:xfrm>
              <a:off x="6843966" y="7032966"/>
              <a:ext cx="715674" cy="246221"/>
              <a:chOff x="7592082" y="6015372"/>
              <a:chExt cx="862158" cy="350482"/>
            </a:xfrm>
          </p:grpSpPr>
          <p:sp>
            <p:nvSpPr>
              <p:cNvPr id="37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7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1537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S59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669" name="Group 668"/>
          <p:cNvGrpSpPr/>
          <p:nvPr/>
        </p:nvGrpSpPr>
        <p:grpSpPr>
          <a:xfrm>
            <a:off x="5587659" y="4147345"/>
            <a:ext cx="1106841" cy="1080235"/>
            <a:chOff x="5553675" y="4187985"/>
            <a:chExt cx="1106841" cy="1080235"/>
          </a:xfrm>
        </p:grpSpPr>
        <p:grpSp>
          <p:nvGrpSpPr>
            <p:cNvPr id="383" name="Group 382"/>
            <p:cNvGrpSpPr/>
            <p:nvPr/>
          </p:nvGrpSpPr>
          <p:grpSpPr>
            <a:xfrm>
              <a:off x="5553675" y="4801793"/>
              <a:ext cx="1106841" cy="466427"/>
              <a:chOff x="507046" y="3634424"/>
              <a:chExt cx="1257639" cy="549865"/>
            </a:xfrm>
          </p:grpSpPr>
          <p:sp>
            <p:nvSpPr>
              <p:cNvPr id="408" name="Snip Same Side Corner Rectangle 407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09" name="TextBox 408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BRF1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Q92994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84" name="Group 383"/>
            <p:cNvGrpSpPr/>
            <p:nvPr/>
          </p:nvGrpSpPr>
          <p:grpSpPr>
            <a:xfrm>
              <a:off x="5749258" y="4575892"/>
              <a:ext cx="715674" cy="246221"/>
              <a:chOff x="7592082" y="6000910"/>
              <a:chExt cx="862158" cy="350482"/>
            </a:xfrm>
          </p:grpSpPr>
          <p:sp>
            <p:nvSpPr>
              <p:cNvPr id="40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0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S203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85" name="Group 384"/>
            <p:cNvGrpSpPr/>
            <p:nvPr/>
          </p:nvGrpSpPr>
          <p:grpSpPr>
            <a:xfrm>
              <a:off x="5749258" y="4389301"/>
              <a:ext cx="715674" cy="246221"/>
              <a:chOff x="7592082" y="6000910"/>
              <a:chExt cx="862158" cy="350482"/>
            </a:xfrm>
          </p:grpSpPr>
          <p:sp>
            <p:nvSpPr>
              <p:cNvPr id="40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0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S92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86" name="Group 385"/>
            <p:cNvGrpSpPr/>
            <p:nvPr/>
          </p:nvGrpSpPr>
          <p:grpSpPr>
            <a:xfrm>
              <a:off x="5749258" y="4187985"/>
              <a:ext cx="715674" cy="246221"/>
              <a:chOff x="7592082" y="6000910"/>
              <a:chExt cx="862158" cy="350482"/>
            </a:xfrm>
          </p:grpSpPr>
          <p:sp>
            <p:nvSpPr>
              <p:cNvPr id="40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0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S54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4" name="Group 53"/>
          <p:cNvGrpSpPr/>
          <p:nvPr/>
        </p:nvGrpSpPr>
        <p:grpSpPr>
          <a:xfrm>
            <a:off x="7912355" y="5212295"/>
            <a:ext cx="1106841" cy="1300913"/>
            <a:chOff x="3778232" y="3655783"/>
            <a:chExt cx="1106841" cy="1300913"/>
          </a:xfrm>
        </p:grpSpPr>
        <p:grpSp>
          <p:nvGrpSpPr>
            <p:cNvPr id="300" name="Group 299"/>
            <p:cNvGrpSpPr/>
            <p:nvPr/>
          </p:nvGrpSpPr>
          <p:grpSpPr>
            <a:xfrm>
              <a:off x="3972784" y="4253442"/>
              <a:ext cx="715674" cy="246221"/>
              <a:chOff x="7592082" y="6000910"/>
              <a:chExt cx="862158" cy="350482"/>
            </a:xfrm>
          </p:grpSpPr>
          <p:sp>
            <p:nvSpPr>
              <p:cNvPr id="30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0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S83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03" name="Group 302"/>
            <p:cNvGrpSpPr/>
            <p:nvPr/>
          </p:nvGrpSpPr>
          <p:grpSpPr>
            <a:xfrm>
              <a:off x="3972784" y="4043639"/>
              <a:ext cx="715674" cy="246221"/>
              <a:chOff x="7592082" y="6000910"/>
              <a:chExt cx="862158" cy="350482"/>
            </a:xfrm>
          </p:grpSpPr>
          <p:sp>
            <p:nvSpPr>
              <p:cNvPr id="30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0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S56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06" name="Group 305"/>
            <p:cNvGrpSpPr/>
            <p:nvPr/>
          </p:nvGrpSpPr>
          <p:grpSpPr>
            <a:xfrm>
              <a:off x="3972784" y="3843153"/>
              <a:ext cx="715674" cy="246221"/>
              <a:chOff x="7592082" y="6000910"/>
              <a:chExt cx="862158" cy="350482"/>
            </a:xfrm>
          </p:grpSpPr>
          <p:sp>
            <p:nvSpPr>
              <p:cNvPr id="30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0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S51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09" name="Group 308"/>
            <p:cNvGrpSpPr/>
            <p:nvPr/>
          </p:nvGrpSpPr>
          <p:grpSpPr>
            <a:xfrm>
              <a:off x="3972784" y="3655783"/>
              <a:ext cx="715674" cy="246221"/>
              <a:chOff x="7592082" y="6000910"/>
              <a:chExt cx="862158" cy="350482"/>
            </a:xfrm>
          </p:grpSpPr>
          <p:sp>
            <p:nvSpPr>
              <p:cNvPr id="31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1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S39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26" name="Group 425"/>
            <p:cNvGrpSpPr/>
            <p:nvPr/>
          </p:nvGrpSpPr>
          <p:grpSpPr>
            <a:xfrm>
              <a:off x="3778232" y="4490269"/>
              <a:ext cx="1106841" cy="466427"/>
              <a:chOff x="473789" y="5344549"/>
              <a:chExt cx="1257639" cy="549865"/>
            </a:xfrm>
          </p:grpSpPr>
          <p:sp>
            <p:nvSpPr>
              <p:cNvPr id="427" name="Snip Same Side Corner Rectangle 426"/>
              <p:cNvSpPr/>
              <p:nvPr/>
            </p:nvSpPr>
            <p:spPr bwMode="auto">
              <a:xfrm>
                <a:off x="562608" y="5344549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28" name="TextBox 427"/>
              <p:cNvSpPr txBox="1"/>
              <p:nvPr/>
            </p:nvSpPr>
            <p:spPr>
              <a:xfrm>
                <a:off x="473789" y="5349861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rgbClr val="262626"/>
                    </a:solidFill>
                    <a:latin typeface="Arial" charset="0"/>
                  </a:rPr>
                  <a:t>Vimentin</a:t>
                </a:r>
                <a:endParaRPr lang="en-US" sz="1100" dirty="0" smtClean="0">
                  <a:solidFill>
                    <a:srgbClr val="262626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7F773E"/>
                    </a:solidFill>
                    <a:latin typeface="Arial" charset="0"/>
                  </a:rPr>
                  <a:t>P08670</a:t>
                </a:r>
                <a:endParaRPr lang="en-US" sz="1050" dirty="0">
                  <a:solidFill>
                    <a:srgbClr val="7F773E"/>
                  </a:solidFill>
                </a:endParaRPr>
              </a:p>
            </p:txBody>
          </p:sp>
        </p:grpSp>
      </p:grpSp>
      <p:grpSp>
        <p:nvGrpSpPr>
          <p:cNvPr id="57" name="Group 56"/>
          <p:cNvGrpSpPr/>
          <p:nvPr/>
        </p:nvGrpSpPr>
        <p:grpSpPr>
          <a:xfrm>
            <a:off x="7863718" y="4302533"/>
            <a:ext cx="1204115" cy="904727"/>
            <a:chOff x="3908425" y="2201301"/>
            <a:chExt cx="1204115" cy="904727"/>
          </a:xfrm>
        </p:grpSpPr>
        <p:grpSp>
          <p:nvGrpSpPr>
            <p:cNvPr id="429" name="Group 428"/>
            <p:cNvGrpSpPr/>
            <p:nvPr/>
          </p:nvGrpSpPr>
          <p:grpSpPr>
            <a:xfrm>
              <a:off x="4143617" y="2411104"/>
              <a:ext cx="715674" cy="246221"/>
              <a:chOff x="7592082" y="6000910"/>
              <a:chExt cx="862158" cy="350482"/>
            </a:xfrm>
          </p:grpSpPr>
          <p:sp>
            <p:nvSpPr>
              <p:cNvPr id="43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3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S244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32" name="Group 431"/>
            <p:cNvGrpSpPr/>
            <p:nvPr/>
          </p:nvGrpSpPr>
          <p:grpSpPr>
            <a:xfrm>
              <a:off x="4143617" y="2201301"/>
              <a:ext cx="715674" cy="246221"/>
              <a:chOff x="7592082" y="6000910"/>
              <a:chExt cx="862158" cy="350482"/>
            </a:xfrm>
          </p:grpSpPr>
          <p:sp>
            <p:nvSpPr>
              <p:cNvPr id="43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3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S179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41" name="Group 440"/>
            <p:cNvGrpSpPr/>
            <p:nvPr/>
          </p:nvGrpSpPr>
          <p:grpSpPr>
            <a:xfrm>
              <a:off x="3908425" y="2647937"/>
              <a:ext cx="1204115" cy="458091"/>
              <a:chOff x="427613" y="5344549"/>
              <a:chExt cx="1368166" cy="540037"/>
            </a:xfrm>
          </p:grpSpPr>
          <p:sp>
            <p:nvSpPr>
              <p:cNvPr id="442" name="Snip Same Side Corner Rectangle 441"/>
              <p:cNvSpPr/>
              <p:nvPr/>
            </p:nvSpPr>
            <p:spPr bwMode="auto">
              <a:xfrm>
                <a:off x="562608" y="5344549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43" name="TextBox 442"/>
              <p:cNvSpPr txBox="1"/>
              <p:nvPr/>
            </p:nvSpPr>
            <p:spPr>
              <a:xfrm>
                <a:off x="427613" y="5349859"/>
                <a:ext cx="1368166" cy="5347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err="1" smtClean="0">
                    <a:solidFill>
                      <a:srgbClr val="262626"/>
                    </a:solidFill>
                    <a:latin typeface="Arial" charset="0"/>
                  </a:rPr>
                  <a:t>CapZIP</a:t>
                </a:r>
                <a:r>
                  <a:rPr lang="en-US" sz="1050" dirty="0" smtClean="0">
                    <a:solidFill>
                      <a:srgbClr val="262626"/>
                    </a:solidFill>
                    <a:latin typeface="Arial" charset="0"/>
                  </a:rPr>
                  <a:t>/RCSD1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7F773E"/>
                    </a:solidFill>
                    <a:latin typeface="Arial" charset="0"/>
                  </a:rPr>
                  <a:t>Q6JBY9</a:t>
                </a:r>
                <a:endParaRPr lang="en-US" sz="1050" dirty="0">
                  <a:solidFill>
                    <a:srgbClr val="7F773E"/>
                  </a:solidFill>
                </a:endParaRPr>
              </a:p>
            </p:txBody>
          </p:sp>
        </p:grpSp>
      </p:grpSp>
      <p:grpSp>
        <p:nvGrpSpPr>
          <p:cNvPr id="444" name="Group 443"/>
          <p:cNvGrpSpPr/>
          <p:nvPr/>
        </p:nvGrpSpPr>
        <p:grpSpPr>
          <a:xfrm>
            <a:off x="5587659" y="5229468"/>
            <a:ext cx="1106841" cy="703916"/>
            <a:chOff x="6654431" y="7022806"/>
            <a:chExt cx="1106841" cy="703916"/>
          </a:xfrm>
        </p:grpSpPr>
        <p:grpSp>
          <p:nvGrpSpPr>
            <p:cNvPr id="445" name="Group 444"/>
            <p:cNvGrpSpPr/>
            <p:nvPr/>
          </p:nvGrpSpPr>
          <p:grpSpPr>
            <a:xfrm>
              <a:off x="6654431" y="7260295"/>
              <a:ext cx="1106841" cy="466427"/>
              <a:chOff x="507046" y="3634424"/>
              <a:chExt cx="1257639" cy="549865"/>
            </a:xfrm>
          </p:grpSpPr>
          <p:sp>
            <p:nvSpPr>
              <p:cNvPr id="449" name="Snip Same Side Corner Rectangle 448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50" name="TextBox 449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CRYAB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P02511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46" name="Group 445"/>
            <p:cNvGrpSpPr/>
            <p:nvPr/>
          </p:nvGrpSpPr>
          <p:grpSpPr>
            <a:xfrm>
              <a:off x="6843966" y="7022806"/>
              <a:ext cx="715674" cy="246221"/>
              <a:chOff x="7592082" y="6000910"/>
              <a:chExt cx="862158" cy="350482"/>
            </a:xfrm>
          </p:grpSpPr>
          <p:sp>
            <p:nvSpPr>
              <p:cNvPr id="44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4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S59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52" name="Group 451"/>
          <p:cNvGrpSpPr/>
          <p:nvPr/>
        </p:nvGrpSpPr>
        <p:grpSpPr>
          <a:xfrm>
            <a:off x="5587659" y="6051615"/>
            <a:ext cx="1106841" cy="466427"/>
            <a:chOff x="507046" y="3634424"/>
            <a:chExt cx="1257639" cy="549865"/>
          </a:xfrm>
        </p:grpSpPr>
        <p:sp>
          <p:nvSpPr>
            <p:cNvPr id="456" name="Snip Same Side Corner Rectangle 45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57" name="TextBox 45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ELAVL1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Q15717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60" name="Group 459"/>
          <p:cNvGrpSpPr/>
          <p:nvPr/>
        </p:nvGrpSpPr>
        <p:grpSpPr>
          <a:xfrm>
            <a:off x="6613054" y="887898"/>
            <a:ext cx="1106841" cy="703916"/>
            <a:chOff x="6654431" y="7022806"/>
            <a:chExt cx="1106841" cy="703916"/>
          </a:xfrm>
        </p:grpSpPr>
        <p:grpSp>
          <p:nvGrpSpPr>
            <p:cNvPr id="461" name="Group 460"/>
            <p:cNvGrpSpPr/>
            <p:nvPr/>
          </p:nvGrpSpPr>
          <p:grpSpPr>
            <a:xfrm>
              <a:off x="6654431" y="7260295"/>
              <a:ext cx="1106841" cy="466427"/>
              <a:chOff x="507046" y="3634424"/>
              <a:chExt cx="1257639" cy="549865"/>
            </a:xfrm>
          </p:grpSpPr>
          <p:sp>
            <p:nvSpPr>
              <p:cNvPr id="465" name="Snip Same Side Corner Rectangle 464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66" name="TextBox 465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hnRNP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 A0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Q13151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62" name="Group 461"/>
            <p:cNvGrpSpPr/>
            <p:nvPr/>
          </p:nvGrpSpPr>
          <p:grpSpPr>
            <a:xfrm>
              <a:off x="6843966" y="7022806"/>
              <a:ext cx="715674" cy="246221"/>
              <a:chOff x="7592082" y="6000910"/>
              <a:chExt cx="862158" cy="350482"/>
            </a:xfrm>
          </p:grpSpPr>
          <p:sp>
            <p:nvSpPr>
              <p:cNvPr id="46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6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S84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80" name="Group 479"/>
          <p:cNvGrpSpPr/>
          <p:nvPr/>
        </p:nvGrpSpPr>
        <p:grpSpPr>
          <a:xfrm>
            <a:off x="1618561" y="3720318"/>
            <a:ext cx="1106841" cy="881101"/>
            <a:chOff x="6444070" y="4686675"/>
            <a:chExt cx="1106841" cy="881101"/>
          </a:xfrm>
        </p:grpSpPr>
        <p:grpSp>
          <p:nvGrpSpPr>
            <p:cNvPr id="468" name="Group 467"/>
            <p:cNvGrpSpPr/>
            <p:nvPr/>
          </p:nvGrpSpPr>
          <p:grpSpPr>
            <a:xfrm>
              <a:off x="6444070" y="5101349"/>
              <a:ext cx="1106841" cy="466427"/>
              <a:chOff x="507046" y="2817700"/>
              <a:chExt cx="1257639" cy="549865"/>
            </a:xfrm>
          </p:grpSpPr>
          <p:sp>
            <p:nvSpPr>
              <p:cNvPr id="469" name="Snip Same Side Corner Rectangle 468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70" name="TextBox 469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HSF1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Q00613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471" name="Group 470"/>
            <p:cNvGrpSpPr/>
            <p:nvPr/>
          </p:nvGrpSpPr>
          <p:grpSpPr>
            <a:xfrm>
              <a:off x="6644712" y="4686675"/>
              <a:ext cx="715674" cy="246221"/>
              <a:chOff x="7592082" y="6000910"/>
              <a:chExt cx="862158" cy="350482"/>
            </a:xfrm>
          </p:grpSpPr>
          <p:sp>
            <p:nvSpPr>
              <p:cNvPr id="47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7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T120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77" name="Group 476"/>
            <p:cNvGrpSpPr/>
            <p:nvPr/>
          </p:nvGrpSpPr>
          <p:grpSpPr>
            <a:xfrm>
              <a:off x="6648178" y="4883112"/>
              <a:ext cx="715674" cy="246221"/>
              <a:chOff x="7630676" y="5324587"/>
              <a:chExt cx="862158" cy="350482"/>
            </a:xfrm>
          </p:grpSpPr>
          <p:sp>
            <p:nvSpPr>
              <p:cNvPr id="478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79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-S121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84" name="Group 483"/>
          <p:cNvGrpSpPr/>
          <p:nvPr/>
        </p:nvGrpSpPr>
        <p:grpSpPr>
          <a:xfrm>
            <a:off x="7905587" y="3680324"/>
            <a:ext cx="1204115" cy="458092"/>
            <a:chOff x="427613" y="5344549"/>
            <a:chExt cx="1368166" cy="540039"/>
          </a:xfrm>
        </p:grpSpPr>
        <p:sp>
          <p:nvSpPr>
            <p:cNvPr id="485" name="Snip Same Side Corner Rectangle 484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86" name="TextBox 485"/>
            <p:cNvSpPr txBox="1"/>
            <p:nvPr/>
          </p:nvSpPr>
          <p:spPr>
            <a:xfrm>
              <a:off x="427613" y="5349861"/>
              <a:ext cx="1368166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262626"/>
                  </a:solidFill>
                  <a:latin typeface="Arial" charset="0"/>
                </a:rPr>
                <a:t>KRT20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P35900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cxnSp>
        <p:nvCxnSpPr>
          <p:cNvPr id="491" name="Straight Arrow Connector 490"/>
          <p:cNvCxnSpPr/>
          <p:nvPr/>
        </p:nvCxnSpPr>
        <p:spPr bwMode="auto">
          <a:xfrm>
            <a:off x="7812465" y="3856775"/>
            <a:ext cx="215449" cy="927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92" name="Group 491"/>
          <p:cNvGrpSpPr/>
          <p:nvPr/>
        </p:nvGrpSpPr>
        <p:grpSpPr>
          <a:xfrm>
            <a:off x="7875107" y="3044288"/>
            <a:ext cx="1204115" cy="458092"/>
            <a:chOff x="427613" y="5344549"/>
            <a:chExt cx="1368166" cy="540039"/>
          </a:xfrm>
        </p:grpSpPr>
        <p:sp>
          <p:nvSpPr>
            <p:cNvPr id="493" name="Snip Same Side Corner Rectangle 492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94" name="TextBox 493"/>
            <p:cNvSpPr txBox="1"/>
            <p:nvPr/>
          </p:nvSpPr>
          <p:spPr>
            <a:xfrm>
              <a:off x="427613" y="5349861"/>
              <a:ext cx="1368166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262626"/>
                  </a:solidFill>
                  <a:latin typeface="Arial" charset="0"/>
                </a:rPr>
                <a:t>KRT18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P05783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cxnSp>
        <p:nvCxnSpPr>
          <p:cNvPr id="495" name="Straight Arrow Connector 494"/>
          <p:cNvCxnSpPr/>
          <p:nvPr/>
        </p:nvCxnSpPr>
        <p:spPr bwMode="auto">
          <a:xfrm>
            <a:off x="7798285" y="3230010"/>
            <a:ext cx="2093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98" name="Group 497"/>
          <p:cNvGrpSpPr/>
          <p:nvPr/>
        </p:nvGrpSpPr>
        <p:grpSpPr>
          <a:xfrm>
            <a:off x="6613054" y="1595444"/>
            <a:ext cx="1106841" cy="899239"/>
            <a:chOff x="3870669" y="3729653"/>
            <a:chExt cx="1106841" cy="899239"/>
          </a:xfrm>
        </p:grpSpPr>
        <p:grpSp>
          <p:nvGrpSpPr>
            <p:cNvPr id="499" name="Group 498"/>
            <p:cNvGrpSpPr/>
            <p:nvPr/>
          </p:nvGrpSpPr>
          <p:grpSpPr>
            <a:xfrm>
              <a:off x="3870669" y="4162465"/>
              <a:ext cx="1106841" cy="466427"/>
              <a:chOff x="507046" y="3634424"/>
              <a:chExt cx="1257639" cy="549865"/>
            </a:xfrm>
          </p:grpSpPr>
          <p:sp>
            <p:nvSpPr>
              <p:cNvPr id="509" name="Snip Same Side Corner Rectangle 508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10" name="TextBox 509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LSP1/WP34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P33241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500" name="Group 499"/>
            <p:cNvGrpSpPr/>
            <p:nvPr/>
          </p:nvGrpSpPr>
          <p:grpSpPr>
            <a:xfrm>
              <a:off x="4066252" y="3936564"/>
              <a:ext cx="715674" cy="246221"/>
              <a:chOff x="7592082" y="6000910"/>
              <a:chExt cx="862158" cy="350482"/>
            </a:xfrm>
          </p:grpSpPr>
          <p:sp>
            <p:nvSpPr>
              <p:cNvPr id="50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0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S252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01" name="Group 500"/>
            <p:cNvGrpSpPr/>
            <p:nvPr/>
          </p:nvGrpSpPr>
          <p:grpSpPr>
            <a:xfrm>
              <a:off x="4066252" y="3729653"/>
              <a:ext cx="715674" cy="246221"/>
              <a:chOff x="7592082" y="6000910"/>
              <a:chExt cx="862158" cy="350482"/>
            </a:xfrm>
          </p:grpSpPr>
          <p:sp>
            <p:nvSpPr>
              <p:cNvPr id="50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0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S204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12" name="Group 511"/>
          <p:cNvGrpSpPr/>
          <p:nvPr/>
        </p:nvGrpSpPr>
        <p:grpSpPr>
          <a:xfrm>
            <a:off x="4371665" y="6051615"/>
            <a:ext cx="1106841" cy="466427"/>
            <a:chOff x="507046" y="3634424"/>
            <a:chExt cx="1257639" cy="549865"/>
          </a:xfrm>
        </p:grpSpPr>
        <p:sp>
          <p:nvSpPr>
            <p:cNvPr id="516" name="Snip Same Side Corner Rectangle 51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17" name="TextBox 51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MAP3K7IP3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Q8N5C8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18" name="Straight Arrow Connector 517"/>
          <p:cNvCxnSpPr/>
          <p:nvPr/>
        </p:nvCxnSpPr>
        <p:spPr bwMode="auto">
          <a:xfrm>
            <a:off x="5355191" y="6253811"/>
            <a:ext cx="34832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23" name="Group 522"/>
          <p:cNvGrpSpPr/>
          <p:nvPr/>
        </p:nvGrpSpPr>
        <p:grpSpPr>
          <a:xfrm>
            <a:off x="6613054" y="2507291"/>
            <a:ext cx="1106841" cy="899239"/>
            <a:chOff x="3870669" y="3729653"/>
            <a:chExt cx="1106841" cy="899239"/>
          </a:xfrm>
        </p:grpSpPr>
        <p:grpSp>
          <p:nvGrpSpPr>
            <p:cNvPr id="524" name="Group 523"/>
            <p:cNvGrpSpPr/>
            <p:nvPr/>
          </p:nvGrpSpPr>
          <p:grpSpPr>
            <a:xfrm>
              <a:off x="3870669" y="4162465"/>
              <a:ext cx="1106841" cy="466427"/>
              <a:chOff x="507046" y="3634424"/>
              <a:chExt cx="1257639" cy="549865"/>
            </a:xfrm>
          </p:grpSpPr>
          <p:sp>
            <p:nvSpPr>
              <p:cNvPr id="531" name="Snip Same Side Corner Rectangle 530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32" name="TextBox 531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MDM2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Q00987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525" name="Group 524"/>
            <p:cNvGrpSpPr/>
            <p:nvPr/>
          </p:nvGrpSpPr>
          <p:grpSpPr>
            <a:xfrm>
              <a:off x="4066252" y="3936564"/>
              <a:ext cx="715674" cy="246221"/>
              <a:chOff x="7592082" y="6000910"/>
              <a:chExt cx="862158" cy="350482"/>
            </a:xfrm>
          </p:grpSpPr>
          <p:sp>
            <p:nvSpPr>
              <p:cNvPr id="52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3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S166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26" name="Group 525"/>
            <p:cNvGrpSpPr/>
            <p:nvPr/>
          </p:nvGrpSpPr>
          <p:grpSpPr>
            <a:xfrm>
              <a:off x="4066252" y="3729653"/>
              <a:ext cx="715674" cy="246221"/>
              <a:chOff x="7592082" y="6000910"/>
              <a:chExt cx="862158" cy="350482"/>
            </a:xfrm>
          </p:grpSpPr>
          <p:sp>
            <p:nvSpPr>
              <p:cNvPr id="52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2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S157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33" name="Group 532"/>
          <p:cNvGrpSpPr/>
          <p:nvPr/>
        </p:nvGrpSpPr>
        <p:grpSpPr>
          <a:xfrm>
            <a:off x="4430914" y="1342359"/>
            <a:ext cx="1015712" cy="680960"/>
            <a:chOff x="8889545" y="5803636"/>
            <a:chExt cx="1015712" cy="680960"/>
          </a:xfrm>
        </p:grpSpPr>
        <p:grpSp>
          <p:nvGrpSpPr>
            <p:cNvPr id="534" name="Group 533"/>
            <p:cNvGrpSpPr/>
            <p:nvPr/>
          </p:nvGrpSpPr>
          <p:grpSpPr>
            <a:xfrm>
              <a:off x="8889545" y="6022675"/>
              <a:ext cx="1015712" cy="461921"/>
              <a:chOff x="550901" y="1139280"/>
              <a:chExt cx="1154094" cy="544552"/>
            </a:xfrm>
          </p:grpSpPr>
          <p:sp>
            <p:nvSpPr>
              <p:cNvPr id="538" name="Rounded Rectangle 537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39" name="Rectangle 538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MYLK2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Q9H1R3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535" name="Group 534"/>
            <p:cNvGrpSpPr/>
            <p:nvPr/>
          </p:nvGrpSpPr>
          <p:grpSpPr>
            <a:xfrm>
              <a:off x="9039631" y="5803636"/>
              <a:ext cx="715674" cy="246221"/>
              <a:chOff x="7592082" y="6000910"/>
              <a:chExt cx="862158" cy="350482"/>
            </a:xfrm>
          </p:grpSpPr>
          <p:sp>
            <p:nvSpPr>
              <p:cNvPr id="53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3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S150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40" name="Group 539"/>
          <p:cNvGrpSpPr/>
          <p:nvPr/>
        </p:nvGrpSpPr>
        <p:grpSpPr>
          <a:xfrm>
            <a:off x="6613054" y="3434500"/>
            <a:ext cx="1106841" cy="703916"/>
            <a:chOff x="6654431" y="7022806"/>
            <a:chExt cx="1106841" cy="703916"/>
          </a:xfrm>
        </p:grpSpPr>
        <p:grpSp>
          <p:nvGrpSpPr>
            <p:cNvPr id="541" name="Group 540"/>
            <p:cNvGrpSpPr/>
            <p:nvPr/>
          </p:nvGrpSpPr>
          <p:grpSpPr>
            <a:xfrm>
              <a:off x="6654431" y="7260295"/>
              <a:ext cx="1106841" cy="466427"/>
              <a:chOff x="507046" y="3634424"/>
              <a:chExt cx="1257639" cy="549865"/>
            </a:xfrm>
          </p:grpSpPr>
          <p:sp>
            <p:nvSpPr>
              <p:cNvPr id="545" name="Snip Same Side Corner Rectangle 544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46" name="TextBox 545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Nogo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Q9NQC3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542" name="Group 541"/>
            <p:cNvGrpSpPr/>
            <p:nvPr/>
          </p:nvGrpSpPr>
          <p:grpSpPr>
            <a:xfrm>
              <a:off x="6843966" y="7022806"/>
              <a:ext cx="715674" cy="246221"/>
              <a:chOff x="7592082" y="6000910"/>
              <a:chExt cx="862158" cy="350482"/>
            </a:xfrm>
          </p:grpSpPr>
          <p:sp>
            <p:nvSpPr>
              <p:cNvPr id="54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4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S107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48" name="Group 547"/>
          <p:cNvGrpSpPr/>
          <p:nvPr/>
        </p:nvGrpSpPr>
        <p:grpSpPr>
          <a:xfrm>
            <a:off x="6613054" y="6051615"/>
            <a:ext cx="1106841" cy="466427"/>
            <a:chOff x="507046" y="3634424"/>
            <a:chExt cx="1257639" cy="549865"/>
          </a:xfrm>
        </p:grpSpPr>
        <p:sp>
          <p:nvSpPr>
            <p:cNvPr id="552" name="Snip Same Side Corner Rectangle 55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53" name="TextBox 55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PABPC1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P11940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3100713" y="6051615"/>
            <a:ext cx="1106841" cy="466427"/>
            <a:chOff x="507046" y="4525112"/>
            <a:chExt cx="1257639" cy="549865"/>
          </a:xfrm>
        </p:grpSpPr>
        <p:sp>
          <p:nvSpPr>
            <p:cNvPr id="34" name="Snip Same Side Corner Rectangle 33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PARN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O95453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556" name="Straight Arrow Connector 555"/>
          <p:cNvCxnSpPr/>
          <p:nvPr/>
        </p:nvCxnSpPr>
        <p:spPr bwMode="auto">
          <a:xfrm>
            <a:off x="2654802" y="6274131"/>
            <a:ext cx="5422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18" name="Group 217"/>
          <p:cNvGrpSpPr/>
          <p:nvPr/>
        </p:nvGrpSpPr>
        <p:grpSpPr>
          <a:xfrm>
            <a:off x="1626300" y="6051615"/>
            <a:ext cx="1106841" cy="466427"/>
            <a:chOff x="507046" y="4525112"/>
            <a:chExt cx="1257639" cy="549865"/>
          </a:xfrm>
        </p:grpSpPr>
        <p:sp>
          <p:nvSpPr>
            <p:cNvPr id="219" name="Snip Same Side Corner Rectangle 218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PDE4A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P27815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560" name="Group 559"/>
          <p:cNvGrpSpPr/>
          <p:nvPr/>
        </p:nvGrpSpPr>
        <p:grpSpPr>
          <a:xfrm>
            <a:off x="6613054" y="4523664"/>
            <a:ext cx="1106841" cy="703916"/>
            <a:chOff x="6654431" y="7022806"/>
            <a:chExt cx="1106841" cy="703916"/>
          </a:xfrm>
        </p:grpSpPr>
        <p:grpSp>
          <p:nvGrpSpPr>
            <p:cNvPr id="561" name="Group 560"/>
            <p:cNvGrpSpPr/>
            <p:nvPr/>
          </p:nvGrpSpPr>
          <p:grpSpPr>
            <a:xfrm>
              <a:off x="6654431" y="7260295"/>
              <a:ext cx="1106841" cy="466427"/>
              <a:chOff x="507046" y="3634424"/>
              <a:chExt cx="1257639" cy="549865"/>
            </a:xfrm>
          </p:grpSpPr>
          <p:sp>
            <p:nvSpPr>
              <p:cNvPr id="565" name="Snip Same Side Corner Rectangle 564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66" name="TextBox 565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Shc1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P29353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562" name="Group 561"/>
            <p:cNvGrpSpPr/>
            <p:nvPr/>
          </p:nvGrpSpPr>
          <p:grpSpPr>
            <a:xfrm>
              <a:off x="6843966" y="7022806"/>
              <a:ext cx="715674" cy="246221"/>
              <a:chOff x="7592082" y="6000910"/>
              <a:chExt cx="862158" cy="350482"/>
            </a:xfrm>
          </p:grpSpPr>
          <p:sp>
            <p:nvSpPr>
              <p:cNvPr id="56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6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77" name="Group 576"/>
          <p:cNvGrpSpPr/>
          <p:nvPr/>
        </p:nvGrpSpPr>
        <p:grpSpPr>
          <a:xfrm>
            <a:off x="3100713" y="4476463"/>
            <a:ext cx="1106841" cy="697915"/>
            <a:chOff x="5320897" y="4015890"/>
            <a:chExt cx="1106841" cy="697915"/>
          </a:xfrm>
        </p:grpSpPr>
        <p:grpSp>
          <p:nvGrpSpPr>
            <p:cNvPr id="568" name="Group 567"/>
            <p:cNvGrpSpPr/>
            <p:nvPr/>
          </p:nvGrpSpPr>
          <p:grpSpPr>
            <a:xfrm>
              <a:off x="5320897" y="4247378"/>
              <a:ext cx="1106841" cy="466427"/>
              <a:chOff x="507046" y="2817700"/>
              <a:chExt cx="1257639" cy="549865"/>
            </a:xfrm>
          </p:grpSpPr>
          <p:sp>
            <p:nvSpPr>
              <p:cNvPr id="575" name="Snip Same Side Corner Rectangle 574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76" name="TextBox 575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SRF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P11831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sp>
          <p:nvSpPr>
            <p:cNvPr id="573" name="AutoShape 159"/>
            <p:cNvSpPr>
              <a:spLocks noChangeArrowheads="1"/>
            </p:cNvSpPr>
            <p:nvPr/>
          </p:nvSpPr>
          <p:spPr bwMode="auto">
            <a:xfrm>
              <a:off x="5616987" y="4028477"/>
              <a:ext cx="504458" cy="2013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74" name="Text Box 160"/>
            <p:cNvSpPr txBox="1">
              <a:spLocks noChangeArrowheads="1"/>
            </p:cNvSpPr>
            <p:nvPr/>
          </p:nvSpPr>
          <p:spPr bwMode="auto">
            <a:xfrm>
              <a:off x="5515599" y="4015890"/>
              <a:ext cx="715674" cy="2462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S103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591" name="Elbow Connector 590"/>
          <p:cNvCxnSpPr/>
          <p:nvPr/>
        </p:nvCxnSpPr>
        <p:spPr bwMode="auto">
          <a:xfrm rot="10800000">
            <a:off x="2430242" y="2901103"/>
            <a:ext cx="489382" cy="364890"/>
          </a:xfrm>
          <a:prstGeom prst="bentConnector3">
            <a:avLst>
              <a:gd name="adj1" fmla="val 174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5" name="Straight Connector 594"/>
          <p:cNvCxnSpPr/>
          <p:nvPr/>
        </p:nvCxnSpPr>
        <p:spPr bwMode="auto">
          <a:xfrm>
            <a:off x="2618042" y="3255834"/>
            <a:ext cx="299419" cy="17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2" name="Straight Connector 601"/>
          <p:cNvCxnSpPr/>
          <p:nvPr/>
        </p:nvCxnSpPr>
        <p:spPr bwMode="auto">
          <a:xfrm>
            <a:off x="1351457" y="3689839"/>
            <a:ext cx="0" cy="16965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3" name="Straight Connector 602"/>
          <p:cNvCxnSpPr/>
          <p:nvPr/>
        </p:nvCxnSpPr>
        <p:spPr bwMode="auto">
          <a:xfrm>
            <a:off x="1341297" y="4036424"/>
            <a:ext cx="5892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4" name="Straight Connector 603"/>
          <p:cNvCxnSpPr/>
          <p:nvPr/>
        </p:nvCxnSpPr>
        <p:spPr bwMode="auto">
          <a:xfrm flipH="1">
            <a:off x="863306" y="5386417"/>
            <a:ext cx="47753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7" name="Straight Connector 606"/>
          <p:cNvCxnSpPr/>
          <p:nvPr/>
        </p:nvCxnSpPr>
        <p:spPr bwMode="auto">
          <a:xfrm>
            <a:off x="1351457" y="4987890"/>
            <a:ext cx="5892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8" name="Straight Connector 607"/>
          <p:cNvCxnSpPr/>
          <p:nvPr/>
        </p:nvCxnSpPr>
        <p:spPr bwMode="auto">
          <a:xfrm flipH="1">
            <a:off x="853068" y="4642685"/>
            <a:ext cx="47753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9" name="Straight Connector 608"/>
          <p:cNvCxnSpPr/>
          <p:nvPr/>
        </p:nvCxnSpPr>
        <p:spPr bwMode="auto">
          <a:xfrm flipH="1">
            <a:off x="853068" y="3838250"/>
            <a:ext cx="47753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1" name="Straight Connector 620"/>
          <p:cNvCxnSpPr/>
          <p:nvPr/>
        </p:nvCxnSpPr>
        <p:spPr bwMode="auto">
          <a:xfrm>
            <a:off x="2917461" y="721360"/>
            <a:ext cx="11560" cy="553245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2" name="Straight Connector 621"/>
          <p:cNvCxnSpPr/>
          <p:nvPr/>
        </p:nvCxnSpPr>
        <p:spPr bwMode="auto">
          <a:xfrm flipH="1">
            <a:off x="2430862" y="3846615"/>
            <a:ext cx="47753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3" name="Straight Connector 622"/>
          <p:cNvCxnSpPr/>
          <p:nvPr/>
        </p:nvCxnSpPr>
        <p:spPr bwMode="auto">
          <a:xfrm flipH="1">
            <a:off x="2430241" y="4784428"/>
            <a:ext cx="47753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4" name="Straight Connector 623"/>
          <p:cNvCxnSpPr/>
          <p:nvPr/>
        </p:nvCxnSpPr>
        <p:spPr bwMode="auto">
          <a:xfrm flipH="1">
            <a:off x="2431925" y="5197920"/>
            <a:ext cx="47753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5" name="Straight Connector 624"/>
          <p:cNvCxnSpPr/>
          <p:nvPr/>
        </p:nvCxnSpPr>
        <p:spPr bwMode="auto">
          <a:xfrm flipH="1">
            <a:off x="2431925" y="5406737"/>
            <a:ext cx="47753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7" name="Straight Connector 626"/>
          <p:cNvCxnSpPr/>
          <p:nvPr/>
        </p:nvCxnSpPr>
        <p:spPr bwMode="auto">
          <a:xfrm>
            <a:off x="4289114" y="721360"/>
            <a:ext cx="10160" cy="461425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9" name="Straight Connector 628"/>
          <p:cNvCxnSpPr/>
          <p:nvPr/>
        </p:nvCxnSpPr>
        <p:spPr bwMode="auto">
          <a:xfrm>
            <a:off x="2929021" y="741988"/>
            <a:ext cx="47753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2" name="Straight Connector 631"/>
          <p:cNvCxnSpPr/>
          <p:nvPr/>
        </p:nvCxnSpPr>
        <p:spPr bwMode="auto">
          <a:xfrm>
            <a:off x="3043558" y="3856775"/>
            <a:ext cx="378733" cy="186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5" name="Elbow Connector 634"/>
          <p:cNvCxnSpPr/>
          <p:nvPr/>
        </p:nvCxnSpPr>
        <p:spPr bwMode="auto">
          <a:xfrm>
            <a:off x="2739317" y="3689839"/>
            <a:ext cx="304241" cy="166936"/>
          </a:xfrm>
          <a:prstGeom prst="bentConnector3">
            <a:avLst>
              <a:gd name="adj1" fmla="val 103431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7" name="Straight Connector 636"/>
          <p:cNvCxnSpPr/>
          <p:nvPr/>
        </p:nvCxnSpPr>
        <p:spPr bwMode="auto">
          <a:xfrm>
            <a:off x="2929021" y="4603784"/>
            <a:ext cx="47753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9" name="Elbow Connector 638"/>
          <p:cNvCxnSpPr/>
          <p:nvPr/>
        </p:nvCxnSpPr>
        <p:spPr bwMode="auto">
          <a:xfrm rot="10800000">
            <a:off x="2739318" y="1649540"/>
            <a:ext cx="304241" cy="300814"/>
          </a:xfrm>
          <a:prstGeom prst="bentConnector3">
            <a:avLst>
              <a:gd name="adj1" fmla="val 100092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1" name="Straight Connector 640"/>
          <p:cNvCxnSpPr/>
          <p:nvPr/>
        </p:nvCxnSpPr>
        <p:spPr bwMode="auto">
          <a:xfrm>
            <a:off x="4289114" y="741988"/>
            <a:ext cx="40328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3" name="Straight Connector 642"/>
          <p:cNvCxnSpPr/>
          <p:nvPr/>
        </p:nvCxnSpPr>
        <p:spPr bwMode="auto">
          <a:xfrm>
            <a:off x="4299274" y="2263624"/>
            <a:ext cx="40328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4" name="Straight Connector 643"/>
          <p:cNvCxnSpPr/>
          <p:nvPr/>
        </p:nvCxnSpPr>
        <p:spPr bwMode="auto">
          <a:xfrm>
            <a:off x="4299274" y="3402496"/>
            <a:ext cx="40328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5" name="Straight Connector 644"/>
          <p:cNvCxnSpPr/>
          <p:nvPr/>
        </p:nvCxnSpPr>
        <p:spPr bwMode="auto">
          <a:xfrm>
            <a:off x="4299274" y="4340570"/>
            <a:ext cx="40328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6" name="Straight Connector 645"/>
          <p:cNvCxnSpPr/>
          <p:nvPr/>
        </p:nvCxnSpPr>
        <p:spPr bwMode="auto">
          <a:xfrm>
            <a:off x="4299274" y="5135530"/>
            <a:ext cx="40328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7" name="Straight Connector 646"/>
          <p:cNvCxnSpPr/>
          <p:nvPr/>
        </p:nvCxnSpPr>
        <p:spPr bwMode="auto">
          <a:xfrm>
            <a:off x="4292343" y="5340347"/>
            <a:ext cx="40328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8" name="Straight Connector 647"/>
          <p:cNvCxnSpPr/>
          <p:nvPr/>
        </p:nvCxnSpPr>
        <p:spPr bwMode="auto">
          <a:xfrm flipH="1">
            <a:off x="3895987" y="5345777"/>
            <a:ext cx="40328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9" name="Straight Connector 648"/>
          <p:cNvCxnSpPr/>
          <p:nvPr/>
        </p:nvCxnSpPr>
        <p:spPr bwMode="auto">
          <a:xfrm flipH="1">
            <a:off x="3875949" y="3699999"/>
            <a:ext cx="40328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0" name="Straight Connector 649"/>
          <p:cNvCxnSpPr/>
          <p:nvPr/>
        </p:nvCxnSpPr>
        <p:spPr bwMode="auto">
          <a:xfrm flipH="1">
            <a:off x="3885827" y="2911263"/>
            <a:ext cx="40328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1" name="Straight Connector 650"/>
          <p:cNvCxnSpPr/>
          <p:nvPr/>
        </p:nvCxnSpPr>
        <p:spPr bwMode="auto">
          <a:xfrm flipH="1">
            <a:off x="3879065" y="2159885"/>
            <a:ext cx="40328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4" name="Straight Connector 663"/>
          <p:cNvCxnSpPr/>
          <p:nvPr/>
        </p:nvCxnSpPr>
        <p:spPr bwMode="auto">
          <a:xfrm>
            <a:off x="2939181" y="5990547"/>
            <a:ext cx="48834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5" name="Straight Connector 664"/>
          <p:cNvCxnSpPr/>
          <p:nvPr/>
        </p:nvCxnSpPr>
        <p:spPr bwMode="auto">
          <a:xfrm>
            <a:off x="5529352" y="731828"/>
            <a:ext cx="14180" cy="553214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4" name="Straight Connector 673"/>
          <p:cNvCxnSpPr/>
          <p:nvPr/>
        </p:nvCxnSpPr>
        <p:spPr bwMode="auto">
          <a:xfrm>
            <a:off x="7798285" y="1015502"/>
            <a:ext cx="14180" cy="522814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6" name="Straight Arrow Connector 675"/>
          <p:cNvCxnSpPr/>
          <p:nvPr/>
        </p:nvCxnSpPr>
        <p:spPr bwMode="auto">
          <a:xfrm>
            <a:off x="7644444" y="6243651"/>
            <a:ext cx="34832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81" name="Straight Connector 680"/>
          <p:cNvCxnSpPr/>
          <p:nvPr/>
        </p:nvCxnSpPr>
        <p:spPr bwMode="auto">
          <a:xfrm>
            <a:off x="5529352" y="752456"/>
            <a:ext cx="3615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83" name="Straight Connector 682"/>
          <p:cNvCxnSpPr/>
          <p:nvPr/>
        </p:nvCxnSpPr>
        <p:spPr bwMode="auto">
          <a:xfrm>
            <a:off x="5543016" y="1459353"/>
            <a:ext cx="3615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84" name="Straight Connector 683"/>
          <p:cNvCxnSpPr/>
          <p:nvPr/>
        </p:nvCxnSpPr>
        <p:spPr bwMode="auto">
          <a:xfrm>
            <a:off x="5546769" y="2142846"/>
            <a:ext cx="3615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85" name="Straight Connector 684"/>
          <p:cNvCxnSpPr/>
          <p:nvPr/>
        </p:nvCxnSpPr>
        <p:spPr bwMode="auto">
          <a:xfrm>
            <a:off x="5546769" y="2843603"/>
            <a:ext cx="3615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86" name="Straight Connector 685"/>
          <p:cNvCxnSpPr/>
          <p:nvPr/>
        </p:nvCxnSpPr>
        <p:spPr bwMode="auto">
          <a:xfrm>
            <a:off x="5871889" y="2447646"/>
            <a:ext cx="3615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87" name="Straight Connector 686"/>
          <p:cNvCxnSpPr/>
          <p:nvPr/>
        </p:nvCxnSpPr>
        <p:spPr bwMode="auto">
          <a:xfrm>
            <a:off x="5559633" y="3563245"/>
            <a:ext cx="3615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88" name="Straight Connector 687"/>
          <p:cNvCxnSpPr/>
          <p:nvPr/>
        </p:nvCxnSpPr>
        <p:spPr bwMode="auto">
          <a:xfrm>
            <a:off x="5551586" y="4272053"/>
            <a:ext cx="3615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89" name="Straight Connector 688"/>
          <p:cNvCxnSpPr/>
          <p:nvPr/>
        </p:nvCxnSpPr>
        <p:spPr bwMode="auto">
          <a:xfrm>
            <a:off x="5563336" y="4475024"/>
            <a:ext cx="3615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90" name="Straight Connector 689"/>
          <p:cNvCxnSpPr/>
          <p:nvPr/>
        </p:nvCxnSpPr>
        <p:spPr bwMode="auto">
          <a:xfrm>
            <a:off x="5563336" y="4644424"/>
            <a:ext cx="3615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91" name="Straight Connector 690"/>
          <p:cNvCxnSpPr/>
          <p:nvPr/>
        </p:nvCxnSpPr>
        <p:spPr bwMode="auto">
          <a:xfrm>
            <a:off x="5553176" y="5357241"/>
            <a:ext cx="3615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92" name="Straight Connector 691"/>
          <p:cNvCxnSpPr/>
          <p:nvPr/>
        </p:nvCxnSpPr>
        <p:spPr bwMode="auto">
          <a:xfrm flipH="1">
            <a:off x="5167565" y="3566166"/>
            <a:ext cx="3615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93" name="Straight Connector 692"/>
          <p:cNvCxnSpPr/>
          <p:nvPr/>
        </p:nvCxnSpPr>
        <p:spPr bwMode="auto">
          <a:xfrm flipH="1">
            <a:off x="5159491" y="3219850"/>
            <a:ext cx="3615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94" name="Straight Connector 693"/>
          <p:cNvCxnSpPr/>
          <p:nvPr/>
        </p:nvCxnSpPr>
        <p:spPr bwMode="auto">
          <a:xfrm flipH="1">
            <a:off x="5159463" y="2467096"/>
            <a:ext cx="3615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95" name="Straight Connector 694"/>
          <p:cNvCxnSpPr/>
          <p:nvPr/>
        </p:nvCxnSpPr>
        <p:spPr bwMode="auto">
          <a:xfrm flipH="1">
            <a:off x="5150174" y="1461881"/>
            <a:ext cx="3615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96" name="Straight Connector 695"/>
          <p:cNvCxnSpPr/>
          <p:nvPr/>
        </p:nvCxnSpPr>
        <p:spPr bwMode="auto">
          <a:xfrm flipV="1">
            <a:off x="7798285" y="1024883"/>
            <a:ext cx="423322" cy="25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97" name="Straight Connector 696"/>
          <p:cNvCxnSpPr/>
          <p:nvPr/>
        </p:nvCxnSpPr>
        <p:spPr bwMode="auto">
          <a:xfrm flipH="1">
            <a:off x="7426537" y="1027411"/>
            <a:ext cx="3615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02" name="Straight Connector 701"/>
          <p:cNvCxnSpPr/>
          <p:nvPr/>
        </p:nvCxnSpPr>
        <p:spPr bwMode="auto">
          <a:xfrm flipV="1">
            <a:off x="7812723" y="1202098"/>
            <a:ext cx="423322" cy="25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03" name="Straight Connector 702"/>
          <p:cNvCxnSpPr/>
          <p:nvPr/>
        </p:nvCxnSpPr>
        <p:spPr bwMode="auto">
          <a:xfrm flipV="1">
            <a:off x="7815661" y="1374992"/>
            <a:ext cx="423322" cy="25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04" name="Straight Connector 703"/>
          <p:cNvCxnSpPr/>
          <p:nvPr/>
        </p:nvCxnSpPr>
        <p:spPr bwMode="auto">
          <a:xfrm flipV="1">
            <a:off x="7812723" y="1547372"/>
            <a:ext cx="423322" cy="25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05" name="Straight Connector 704"/>
          <p:cNvCxnSpPr/>
          <p:nvPr/>
        </p:nvCxnSpPr>
        <p:spPr bwMode="auto">
          <a:xfrm flipV="1">
            <a:off x="7812723" y="1740037"/>
            <a:ext cx="423322" cy="25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06" name="Straight Connector 705"/>
          <p:cNvCxnSpPr/>
          <p:nvPr/>
        </p:nvCxnSpPr>
        <p:spPr bwMode="auto">
          <a:xfrm flipV="1">
            <a:off x="7812723" y="1915136"/>
            <a:ext cx="423322" cy="25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07" name="Straight Connector 706"/>
          <p:cNvCxnSpPr/>
          <p:nvPr/>
        </p:nvCxnSpPr>
        <p:spPr bwMode="auto">
          <a:xfrm flipV="1">
            <a:off x="7812465" y="2129335"/>
            <a:ext cx="423322" cy="25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08" name="Straight Connector 707"/>
          <p:cNvCxnSpPr/>
          <p:nvPr/>
        </p:nvCxnSpPr>
        <p:spPr bwMode="auto">
          <a:xfrm flipV="1">
            <a:off x="7812465" y="2325725"/>
            <a:ext cx="423322" cy="25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09" name="Straight Connector 708"/>
          <p:cNvCxnSpPr/>
          <p:nvPr/>
        </p:nvCxnSpPr>
        <p:spPr bwMode="auto">
          <a:xfrm flipV="1">
            <a:off x="7824565" y="4418634"/>
            <a:ext cx="423322" cy="25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10" name="Straight Connector 709"/>
          <p:cNvCxnSpPr/>
          <p:nvPr/>
        </p:nvCxnSpPr>
        <p:spPr bwMode="auto">
          <a:xfrm flipV="1">
            <a:off x="7822894" y="4641896"/>
            <a:ext cx="423322" cy="25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11" name="Straight Connector 710"/>
          <p:cNvCxnSpPr/>
          <p:nvPr/>
        </p:nvCxnSpPr>
        <p:spPr bwMode="auto">
          <a:xfrm flipV="1">
            <a:off x="7812723" y="5343249"/>
            <a:ext cx="423322" cy="25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12" name="Straight Connector 711"/>
          <p:cNvCxnSpPr/>
          <p:nvPr/>
        </p:nvCxnSpPr>
        <p:spPr bwMode="auto">
          <a:xfrm flipV="1">
            <a:off x="7824823" y="5531764"/>
            <a:ext cx="423322" cy="25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13" name="Straight Connector 712"/>
          <p:cNvCxnSpPr/>
          <p:nvPr/>
        </p:nvCxnSpPr>
        <p:spPr bwMode="auto">
          <a:xfrm flipV="1">
            <a:off x="7826413" y="5721896"/>
            <a:ext cx="423322" cy="25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14" name="Straight Connector 713"/>
          <p:cNvCxnSpPr/>
          <p:nvPr/>
        </p:nvCxnSpPr>
        <p:spPr bwMode="auto">
          <a:xfrm flipV="1">
            <a:off x="7826413" y="5923224"/>
            <a:ext cx="423322" cy="25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15" name="Straight Connector 714"/>
          <p:cNvCxnSpPr/>
          <p:nvPr/>
        </p:nvCxnSpPr>
        <p:spPr bwMode="auto">
          <a:xfrm flipH="1">
            <a:off x="7428863" y="1748496"/>
            <a:ext cx="3615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16" name="Straight Connector 715"/>
          <p:cNvCxnSpPr/>
          <p:nvPr/>
        </p:nvCxnSpPr>
        <p:spPr bwMode="auto">
          <a:xfrm flipH="1">
            <a:off x="7422815" y="1920850"/>
            <a:ext cx="3615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17" name="Straight Connector 716"/>
          <p:cNvCxnSpPr/>
          <p:nvPr/>
        </p:nvCxnSpPr>
        <p:spPr bwMode="auto">
          <a:xfrm flipH="1">
            <a:off x="7424901" y="2657557"/>
            <a:ext cx="3615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18" name="Straight Connector 717"/>
          <p:cNvCxnSpPr/>
          <p:nvPr/>
        </p:nvCxnSpPr>
        <p:spPr bwMode="auto">
          <a:xfrm flipH="1">
            <a:off x="7432975" y="3563245"/>
            <a:ext cx="3615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19" name="Straight Connector 718"/>
          <p:cNvCxnSpPr/>
          <p:nvPr/>
        </p:nvCxnSpPr>
        <p:spPr bwMode="auto">
          <a:xfrm flipH="1">
            <a:off x="7435061" y="4654584"/>
            <a:ext cx="3615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0" name="Straight Connector 719"/>
          <p:cNvCxnSpPr/>
          <p:nvPr/>
        </p:nvCxnSpPr>
        <p:spPr bwMode="auto">
          <a:xfrm flipH="1">
            <a:off x="7418670" y="5350507"/>
            <a:ext cx="3615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2566</TotalTime>
  <Words>231</Words>
  <Application>Microsoft Macintosh PowerPoint</Application>
  <PresentationFormat>On-screen Show (4:3)</PresentationFormat>
  <Paragraphs>163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141</cp:revision>
  <dcterms:created xsi:type="dcterms:W3CDTF">2014-02-16T01:31:59Z</dcterms:created>
  <dcterms:modified xsi:type="dcterms:W3CDTF">2016-04-21T21:01:03Z</dcterms:modified>
</cp:coreProperties>
</file>