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69600"/>
    <a:srgbClr val="AB743D"/>
    <a:srgbClr val="00C100"/>
    <a:srgbClr val="8EB8D8"/>
    <a:srgbClr val="FFF777"/>
    <a:srgbClr val="90B1D0"/>
    <a:srgbClr val="00AD00"/>
    <a:srgbClr val="A5ADCB"/>
    <a:srgbClr val="7298BD"/>
    <a:srgbClr val="672A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7917" autoAdjust="0"/>
  </p:normalViewPr>
  <p:slideViewPr>
    <p:cSldViewPr snapToGrid="0" snapToObjects="1">
      <p:cViewPr>
        <p:scale>
          <a:sx n="125" d="100"/>
          <a:sy n="125" d="100"/>
        </p:scale>
        <p:origin x="-2336" y="-4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CA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81349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84788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05241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80486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647410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73706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1411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64072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913387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175130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CA" noProof="0" smtClean="0"/>
              <a:t>Drag picture to placeholder or click icon to add</a:t>
            </a:r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328656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4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Rectangle 13"/>
          <p:cNvSpPr>
            <a:spLocks noChangeArrowheads="1"/>
          </p:cNvSpPr>
          <p:nvPr userDrawn="1"/>
        </p:nvSpPr>
        <p:spPr bwMode="auto">
          <a:xfrm>
            <a:off x="-8074" y="0"/>
            <a:ext cx="9144000" cy="1879600"/>
          </a:xfrm>
          <a:prstGeom prst="rect">
            <a:avLst/>
          </a:prstGeom>
          <a:gradFill rotWithShape="0">
            <a:gsLst>
              <a:gs pos="0">
                <a:srgbClr val="330066"/>
              </a:gs>
              <a:gs pos="100000">
                <a:schemeClr val="tx1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102" name="Picture 17"/>
          <p:cNvPicPr>
            <a:picLocks noChangeAspect="1" noChangeArrowheads="1"/>
          </p:cNvPicPr>
          <p:nvPr userDrawn="1"/>
        </p:nvPicPr>
        <p:blipFill>
          <a:blip r:embed="rId13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0037" y="6136635"/>
            <a:ext cx="7570801" cy="6913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20000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pic>
        <p:nvPicPr>
          <p:cNvPr id="103" name="Picture 102"/>
          <p:cNvPicPr>
            <a:picLocks noChangeAspect="1" noChangeArrowheads="1"/>
          </p:cNvPicPr>
          <p:nvPr userDrawn="1"/>
        </p:nvPicPr>
        <p:blipFill>
          <a:blip r:embed="rId14">
            <a:lum contrast="2000"/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588" y="6090461"/>
            <a:ext cx="1288735" cy="7373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85001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104" name="Text Box 173"/>
          <p:cNvSpPr txBox="1">
            <a:spLocks noChangeArrowheads="1"/>
          </p:cNvSpPr>
          <p:nvPr userDrawn="1"/>
        </p:nvSpPr>
        <p:spPr bwMode="auto">
          <a:xfrm>
            <a:off x="2389538" y="6464594"/>
            <a:ext cx="4940818" cy="292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300" dirty="0" err="1" smtClean="0">
                <a:solidFill>
                  <a:schemeClr val="bg1">
                    <a:lumMod val="65000"/>
                  </a:schemeClr>
                </a:solidFill>
                <a:latin typeface="Arial Narrow"/>
                <a:cs typeface="Arial Narrow"/>
              </a:rPr>
              <a:t>Kinexus</a:t>
            </a:r>
            <a:r>
              <a:rPr lang="en-US" sz="1300" dirty="0" smtClean="0">
                <a:solidFill>
                  <a:schemeClr val="bg1">
                    <a:lumMod val="65000"/>
                  </a:schemeClr>
                </a:solidFill>
                <a:latin typeface="Arial Narrow"/>
                <a:cs typeface="Arial Narrow"/>
              </a:rPr>
              <a:t> Bioinformatics Corporation © </a:t>
            </a:r>
            <a:r>
              <a:rPr lang="en-US" sz="1300" dirty="0" smtClean="0">
                <a:solidFill>
                  <a:schemeClr val="bg1">
                    <a:lumMod val="65000"/>
                  </a:schemeClr>
                </a:solidFill>
                <a:latin typeface="Arial Narrow"/>
                <a:cs typeface="Arial Narrow"/>
              </a:rPr>
              <a:t>2016</a:t>
            </a:r>
            <a:endParaRPr lang="en-US" sz="1300" dirty="0">
              <a:solidFill>
                <a:schemeClr val="bg1">
                  <a:lumMod val="65000"/>
                </a:schemeClr>
              </a:solidFill>
              <a:latin typeface="Arial Narrow"/>
              <a:cs typeface="Arial Narrow"/>
            </a:endParaRPr>
          </a:p>
        </p:txBody>
      </p:sp>
      <p:grpSp>
        <p:nvGrpSpPr>
          <p:cNvPr id="105" name="Group 104"/>
          <p:cNvGrpSpPr/>
          <p:nvPr userDrawn="1"/>
        </p:nvGrpSpPr>
        <p:grpSpPr>
          <a:xfrm>
            <a:off x="1546755" y="5682356"/>
            <a:ext cx="6540875" cy="782825"/>
            <a:chOff x="1546755" y="5682356"/>
            <a:chExt cx="6540875" cy="782825"/>
          </a:xfrm>
        </p:grpSpPr>
        <p:grpSp>
          <p:nvGrpSpPr>
            <p:cNvPr id="106" name="Group 105"/>
            <p:cNvGrpSpPr/>
            <p:nvPr/>
          </p:nvGrpSpPr>
          <p:grpSpPr>
            <a:xfrm>
              <a:off x="1546755" y="6239478"/>
              <a:ext cx="804335" cy="225703"/>
              <a:chOff x="6274555" y="1014855"/>
              <a:chExt cx="899993" cy="262648"/>
            </a:xfrm>
          </p:grpSpPr>
          <p:sp>
            <p:nvSpPr>
              <p:cNvPr id="141" name="Rounded Rectangle 140"/>
              <p:cNvSpPr/>
              <p:nvPr/>
            </p:nvSpPr>
            <p:spPr bwMode="auto">
              <a:xfrm>
                <a:off x="6274555" y="1058039"/>
                <a:ext cx="899993" cy="180000"/>
              </a:xfrm>
              <a:prstGeom prst="roundRect">
                <a:avLst>
                  <a:gd name="adj" fmla="val 35897"/>
                </a:avLst>
              </a:prstGeom>
              <a:solidFill>
                <a:srgbClr val="672A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42" name="Rectangle 141"/>
              <p:cNvSpPr/>
              <p:nvPr/>
            </p:nvSpPr>
            <p:spPr>
              <a:xfrm>
                <a:off x="6274555" y="1014855"/>
                <a:ext cx="899993" cy="26264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Tyr Kinase</a:t>
                </a:r>
                <a:endParaRPr lang="en-US" sz="800" b="1" dirty="0">
                  <a:solidFill>
                    <a:schemeClr val="accent4">
                      <a:lumMod val="40000"/>
                      <a:lumOff val="60000"/>
                    </a:schemeClr>
                  </a:solidFill>
                </a:endParaRPr>
              </a:p>
            </p:txBody>
          </p:sp>
        </p:grpSp>
        <p:grpSp>
          <p:nvGrpSpPr>
            <p:cNvPr id="107" name="Group 106"/>
            <p:cNvGrpSpPr/>
            <p:nvPr/>
          </p:nvGrpSpPr>
          <p:grpSpPr>
            <a:xfrm>
              <a:off x="2408089" y="6232250"/>
              <a:ext cx="804335" cy="225703"/>
              <a:chOff x="6289597" y="1599537"/>
              <a:chExt cx="901369" cy="262648"/>
            </a:xfrm>
          </p:grpSpPr>
          <p:sp>
            <p:nvSpPr>
              <p:cNvPr id="139" name="Rounded Rectangle 138"/>
              <p:cNvSpPr/>
              <p:nvPr/>
            </p:nvSpPr>
            <p:spPr bwMode="auto">
              <a:xfrm>
                <a:off x="6289597" y="1655801"/>
                <a:ext cx="899993" cy="180000"/>
              </a:xfrm>
              <a:prstGeom prst="roundRect">
                <a:avLst>
                  <a:gd name="adj" fmla="val 35897"/>
                </a:avLst>
              </a:prstGeom>
              <a:solidFill>
                <a:srgbClr val="9083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40" name="Rectangle 139"/>
              <p:cNvSpPr/>
              <p:nvPr/>
            </p:nvSpPr>
            <p:spPr>
              <a:xfrm>
                <a:off x="6290973" y="1599537"/>
                <a:ext cx="899993" cy="26264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err="1" smtClean="0">
                    <a:solidFill>
                      <a:schemeClr val="bg1"/>
                    </a:solidFill>
                    <a:latin typeface="Arial" charset="0"/>
                  </a:rPr>
                  <a:t>Ser</a:t>
                </a: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 Kinase</a:t>
                </a:r>
                <a:endParaRPr lang="en-US" sz="800" b="1" dirty="0">
                  <a:solidFill>
                    <a:schemeClr val="accent4">
                      <a:lumMod val="20000"/>
                      <a:lumOff val="80000"/>
                    </a:schemeClr>
                  </a:solidFill>
                </a:endParaRPr>
              </a:p>
            </p:txBody>
          </p:sp>
        </p:grpSp>
        <p:sp>
          <p:nvSpPr>
            <p:cNvPr id="108" name="Rounded Rectangle 107"/>
            <p:cNvSpPr/>
            <p:nvPr/>
          </p:nvSpPr>
          <p:spPr bwMode="auto">
            <a:xfrm>
              <a:off x="3255385" y="6282861"/>
              <a:ext cx="686666" cy="154681"/>
            </a:xfrm>
            <a:prstGeom prst="roundRect">
              <a:avLst>
                <a:gd name="adj" fmla="val 50000"/>
              </a:avLst>
            </a:prstGeom>
            <a:solidFill>
              <a:srgbClr val="E60A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900" b="1" i="0" u="none" strike="noStrike" cap="none" normalizeH="0" baseline="0">
                <a:ln>
                  <a:noFill/>
                </a:ln>
                <a:solidFill>
                  <a:srgbClr val="E60A00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09" name="TextBox 108"/>
            <p:cNvSpPr txBox="1"/>
            <p:nvPr/>
          </p:nvSpPr>
          <p:spPr>
            <a:xfrm>
              <a:off x="3149055" y="6232250"/>
              <a:ext cx="878699" cy="22570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800" b="1" dirty="0" smtClean="0">
                  <a:solidFill>
                    <a:schemeClr val="bg1"/>
                  </a:solidFill>
                  <a:latin typeface="Arial" charset="0"/>
                </a:rPr>
                <a:t>Phosphatase</a:t>
              </a:r>
              <a:endParaRPr lang="en-US" sz="800" b="1" dirty="0">
                <a:solidFill>
                  <a:schemeClr val="accent2">
                    <a:lumMod val="20000"/>
                    <a:lumOff val="80000"/>
                  </a:schemeClr>
                </a:solidFill>
              </a:endParaRPr>
            </a:p>
          </p:txBody>
        </p:sp>
        <p:sp>
          <p:nvSpPr>
            <p:cNvPr id="110" name="Snip Same Side Corner Rectangle 109"/>
            <p:cNvSpPr/>
            <p:nvPr/>
          </p:nvSpPr>
          <p:spPr bwMode="auto">
            <a:xfrm>
              <a:off x="3990732" y="6280617"/>
              <a:ext cx="720000" cy="154681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FF8A0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9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11" name="TextBox 110"/>
            <p:cNvSpPr txBox="1"/>
            <p:nvPr/>
          </p:nvSpPr>
          <p:spPr>
            <a:xfrm>
              <a:off x="3902652" y="6232250"/>
              <a:ext cx="846293" cy="225703"/>
            </a:xfrm>
            <a:prstGeom prst="rect">
              <a:avLst/>
            </a:prstGeom>
            <a:noFill/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800" b="1" dirty="0" smtClean="0">
                  <a:solidFill>
                    <a:schemeClr val="bg1"/>
                  </a:solidFill>
                  <a:latin typeface="Arial" charset="0"/>
                </a:rPr>
                <a:t>Transcription</a:t>
              </a:r>
            </a:p>
          </p:txBody>
        </p:sp>
        <p:grpSp>
          <p:nvGrpSpPr>
            <p:cNvPr id="112" name="Group 111"/>
            <p:cNvGrpSpPr/>
            <p:nvPr/>
          </p:nvGrpSpPr>
          <p:grpSpPr>
            <a:xfrm>
              <a:off x="5613830" y="6232250"/>
              <a:ext cx="804335" cy="225703"/>
              <a:chOff x="6297896" y="3937355"/>
              <a:chExt cx="908811" cy="262648"/>
            </a:xfrm>
          </p:grpSpPr>
          <p:sp>
            <p:nvSpPr>
              <p:cNvPr id="137" name="Snip Same Side Corner Rectangle 136"/>
              <p:cNvSpPr/>
              <p:nvPr/>
            </p:nvSpPr>
            <p:spPr bwMode="auto">
              <a:xfrm>
                <a:off x="6306714" y="3993639"/>
                <a:ext cx="899993" cy="18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rgbClr val="02B61A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38" name="TextBox 137"/>
              <p:cNvSpPr txBox="1"/>
              <p:nvPr/>
            </p:nvSpPr>
            <p:spPr>
              <a:xfrm>
                <a:off x="6297896" y="3937355"/>
                <a:ext cx="899993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Metabolic</a:t>
                </a:r>
              </a:p>
            </p:txBody>
          </p:sp>
        </p:grpSp>
        <p:grpSp>
          <p:nvGrpSpPr>
            <p:cNvPr id="113" name="Group 112"/>
            <p:cNvGrpSpPr/>
            <p:nvPr/>
          </p:nvGrpSpPr>
          <p:grpSpPr>
            <a:xfrm>
              <a:off x="6485824" y="6239478"/>
              <a:ext cx="804335" cy="225703"/>
              <a:chOff x="6323832" y="4526975"/>
              <a:chExt cx="904815" cy="262648"/>
            </a:xfrm>
          </p:grpSpPr>
          <p:sp>
            <p:nvSpPr>
              <p:cNvPr id="135" name="Snip Same Side Corner Rectangle 134"/>
              <p:cNvSpPr/>
              <p:nvPr/>
            </p:nvSpPr>
            <p:spPr bwMode="auto">
              <a:xfrm>
                <a:off x="6323832" y="4584849"/>
                <a:ext cx="899993" cy="18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rgbClr val="BDB70C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36" name="TextBox 135"/>
              <p:cNvSpPr txBox="1"/>
              <p:nvPr/>
            </p:nvSpPr>
            <p:spPr>
              <a:xfrm>
                <a:off x="6328655" y="4526975"/>
                <a:ext cx="899992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rgbClr val="969600"/>
                    </a:solidFill>
                    <a:latin typeface="Arial" charset="0"/>
                  </a:rPr>
                  <a:t>Structural</a:t>
                </a:r>
              </a:p>
            </p:txBody>
          </p:sp>
        </p:grpSp>
        <p:grpSp>
          <p:nvGrpSpPr>
            <p:cNvPr id="114" name="Group 113"/>
            <p:cNvGrpSpPr/>
            <p:nvPr/>
          </p:nvGrpSpPr>
          <p:grpSpPr>
            <a:xfrm>
              <a:off x="7283295" y="6232250"/>
              <a:ext cx="804335" cy="225703"/>
              <a:chOff x="6275014" y="5127880"/>
              <a:chExt cx="988811" cy="262648"/>
            </a:xfrm>
          </p:grpSpPr>
          <p:sp>
            <p:nvSpPr>
              <p:cNvPr id="133" name="Snip Same Side Corner Rectangle 132"/>
              <p:cNvSpPr/>
              <p:nvPr/>
            </p:nvSpPr>
            <p:spPr bwMode="auto">
              <a:xfrm>
                <a:off x="6323832" y="5174163"/>
                <a:ext cx="899993" cy="180000"/>
              </a:xfrm>
              <a:prstGeom prst="snip2SameRect">
                <a:avLst>
                  <a:gd name="adj1" fmla="val 50000"/>
                  <a:gd name="adj2" fmla="val 48148"/>
                </a:avLst>
              </a:prstGeom>
              <a:solidFill>
                <a:srgbClr val="737373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34" name="TextBox 133"/>
              <p:cNvSpPr txBox="1"/>
              <p:nvPr/>
            </p:nvSpPr>
            <p:spPr>
              <a:xfrm>
                <a:off x="6275014" y="5127880"/>
                <a:ext cx="988811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Unclassified</a:t>
                </a:r>
              </a:p>
            </p:txBody>
          </p:sp>
        </p:grpSp>
        <p:grpSp>
          <p:nvGrpSpPr>
            <p:cNvPr id="115" name="Group 114"/>
            <p:cNvGrpSpPr/>
            <p:nvPr/>
          </p:nvGrpSpPr>
          <p:grpSpPr>
            <a:xfrm>
              <a:off x="4765767" y="6225022"/>
              <a:ext cx="804335" cy="225703"/>
              <a:chOff x="6293641" y="3347735"/>
              <a:chExt cx="916405" cy="262648"/>
            </a:xfrm>
          </p:grpSpPr>
          <p:sp>
            <p:nvSpPr>
              <p:cNvPr id="131" name="Snip Same Side Corner Rectangle 130"/>
              <p:cNvSpPr/>
              <p:nvPr/>
            </p:nvSpPr>
            <p:spPr bwMode="auto">
              <a:xfrm>
                <a:off x="6293641" y="3402429"/>
                <a:ext cx="899993" cy="18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32" name="TextBox 131"/>
              <p:cNvSpPr txBox="1"/>
              <p:nvPr/>
            </p:nvSpPr>
            <p:spPr>
              <a:xfrm>
                <a:off x="6310053" y="3347735"/>
                <a:ext cx="899993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Regulatory</a:t>
                </a:r>
              </a:p>
            </p:txBody>
          </p:sp>
        </p:grpSp>
        <p:cxnSp>
          <p:nvCxnSpPr>
            <p:cNvPr id="116" name="Elbow Connector 115"/>
            <p:cNvCxnSpPr/>
            <p:nvPr/>
          </p:nvCxnSpPr>
          <p:spPr bwMode="auto">
            <a:xfrm>
              <a:off x="2546800" y="6072901"/>
              <a:ext cx="478959" cy="1"/>
            </a:xfrm>
            <a:prstGeom prst="bentConnector3">
              <a:avLst/>
            </a:prstGeom>
            <a:ln w="19050" cmpd="sng">
              <a:solidFill>
                <a:srgbClr val="00C100"/>
              </a:solidFill>
              <a:headEnd type="none" w="med" len="med"/>
              <a:tailEnd type="arrow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17" name="Elbow Connector 116"/>
            <p:cNvCxnSpPr/>
            <p:nvPr/>
          </p:nvCxnSpPr>
          <p:spPr bwMode="auto">
            <a:xfrm>
              <a:off x="3353943" y="6072901"/>
              <a:ext cx="472359" cy="1"/>
            </a:xfrm>
            <a:prstGeom prst="bentConnector3">
              <a:avLst/>
            </a:prstGeom>
            <a:ln w="19050" cmpd="sng">
              <a:solidFill>
                <a:srgbClr val="FF0000"/>
              </a:solidFill>
              <a:headEnd type="none" w="med" len="med"/>
              <a:tailEnd type="arrow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18" name="Elbow Connector 117"/>
            <p:cNvCxnSpPr/>
            <p:nvPr/>
          </p:nvCxnSpPr>
          <p:spPr bwMode="auto">
            <a:xfrm>
              <a:off x="4145326" y="6072901"/>
              <a:ext cx="479586" cy="1"/>
            </a:xfrm>
            <a:prstGeom prst="bentConnector3">
              <a:avLst/>
            </a:prstGeom>
            <a:ln w="19050" cmpd="sng">
              <a:solidFill>
                <a:srgbClr val="8EB8D8"/>
              </a:solidFill>
              <a:headEnd type="none" w="med" len="med"/>
              <a:tailEnd type="arrow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19" name="Elbow Connector 118"/>
            <p:cNvCxnSpPr/>
            <p:nvPr/>
          </p:nvCxnSpPr>
          <p:spPr bwMode="auto">
            <a:xfrm>
              <a:off x="5762075" y="6071433"/>
              <a:ext cx="479586" cy="2937"/>
            </a:xfrm>
            <a:prstGeom prst="bentConnector3">
              <a:avLst/>
            </a:prstGeom>
            <a:ln w="19050" cmpd="sng">
              <a:solidFill>
                <a:srgbClr val="00C100"/>
              </a:solidFill>
              <a:prstDash val="sysDash"/>
              <a:headEnd type="none" w="med" len="med"/>
              <a:tailEnd type="triangle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20" name="Elbow Connector 119"/>
            <p:cNvCxnSpPr/>
            <p:nvPr/>
          </p:nvCxnSpPr>
          <p:spPr bwMode="auto">
            <a:xfrm>
              <a:off x="6621612" y="6072901"/>
              <a:ext cx="439470" cy="1"/>
            </a:xfrm>
            <a:prstGeom prst="bentConnector3">
              <a:avLst/>
            </a:prstGeom>
            <a:ln w="19050" cmpd="sng">
              <a:solidFill>
                <a:srgbClr val="FF0000"/>
              </a:solidFill>
              <a:prstDash val="sysDash"/>
              <a:headEnd type="none" w="med" len="med"/>
              <a:tailEnd type="triangle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21" name="Elbow Connector 120"/>
            <p:cNvCxnSpPr/>
            <p:nvPr/>
          </p:nvCxnSpPr>
          <p:spPr bwMode="auto">
            <a:xfrm>
              <a:off x="7468932" y="6070181"/>
              <a:ext cx="441129" cy="5440"/>
            </a:xfrm>
            <a:prstGeom prst="bentConnector3">
              <a:avLst>
                <a:gd name="adj1" fmla="val 100789"/>
              </a:avLst>
            </a:prstGeom>
            <a:ln w="19050" cmpd="sng">
              <a:solidFill>
                <a:srgbClr val="FFF777"/>
              </a:solidFill>
              <a:prstDash val="sysDash"/>
              <a:headEnd type="triangle"/>
              <a:tailEnd type="triangle"/>
            </a:ln>
            <a:extLst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22" name="TextBox 121"/>
            <p:cNvSpPr txBox="1"/>
            <p:nvPr/>
          </p:nvSpPr>
          <p:spPr>
            <a:xfrm>
              <a:off x="2336359" y="5682356"/>
              <a:ext cx="902811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Stimulatory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Phosphorylation</a:t>
              </a:r>
              <a:endParaRPr lang="en-US" sz="950" dirty="0"/>
            </a:p>
          </p:txBody>
        </p:sp>
        <p:sp>
          <p:nvSpPr>
            <p:cNvPr id="123" name="TextBox 122"/>
            <p:cNvSpPr txBox="1"/>
            <p:nvPr/>
          </p:nvSpPr>
          <p:spPr>
            <a:xfrm>
              <a:off x="3129609" y="5682356"/>
              <a:ext cx="902811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Inhibitory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Phosphorylation</a:t>
              </a:r>
              <a:endParaRPr lang="en-US" sz="950" dirty="0"/>
            </a:p>
          </p:txBody>
        </p:sp>
        <p:sp>
          <p:nvSpPr>
            <p:cNvPr id="124" name="TextBox 123"/>
            <p:cNvSpPr txBox="1"/>
            <p:nvPr/>
          </p:nvSpPr>
          <p:spPr>
            <a:xfrm>
              <a:off x="3912699" y="5682356"/>
              <a:ext cx="902811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Undefined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Phosphorylation</a:t>
              </a:r>
              <a:endParaRPr lang="en-US" sz="950" dirty="0"/>
            </a:p>
          </p:txBody>
        </p:sp>
        <p:sp>
          <p:nvSpPr>
            <p:cNvPr id="125" name="TextBox 124"/>
            <p:cNvSpPr txBox="1"/>
            <p:nvPr/>
          </p:nvSpPr>
          <p:spPr>
            <a:xfrm>
              <a:off x="5629262" y="5682356"/>
              <a:ext cx="710651" cy="3718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Stimulatory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Interaction</a:t>
              </a:r>
              <a:endParaRPr lang="en-US" sz="950" dirty="0"/>
            </a:p>
          </p:txBody>
        </p:sp>
        <p:sp>
          <p:nvSpPr>
            <p:cNvPr id="126" name="TextBox 125"/>
            <p:cNvSpPr txBox="1"/>
            <p:nvPr/>
          </p:nvSpPr>
          <p:spPr>
            <a:xfrm>
              <a:off x="6481309" y="5682356"/>
              <a:ext cx="675773" cy="3718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Inhibitory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Interaction</a:t>
              </a:r>
              <a:endParaRPr lang="en-US" sz="950" dirty="0"/>
            </a:p>
          </p:txBody>
        </p:sp>
        <p:sp>
          <p:nvSpPr>
            <p:cNvPr id="127" name="TextBox 126"/>
            <p:cNvSpPr txBox="1"/>
            <p:nvPr/>
          </p:nvSpPr>
          <p:spPr>
            <a:xfrm>
              <a:off x="7338021" y="5682356"/>
              <a:ext cx="676888" cy="3718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Undefined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Interaction</a:t>
              </a:r>
              <a:endParaRPr lang="en-US" sz="950" dirty="0"/>
            </a:p>
          </p:txBody>
        </p:sp>
        <p:cxnSp>
          <p:nvCxnSpPr>
            <p:cNvPr id="128" name="Elbow Connector 127"/>
            <p:cNvCxnSpPr/>
            <p:nvPr/>
          </p:nvCxnSpPr>
          <p:spPr bwMode="auto">
            <a:xfrm>
              <a:off x="4917486" y="6072901"/>
              <a:ext cx="479586" cy="1"/>
            </a:xfrm>
            <a:prstGeom prst="bentConnector3">
              <a:avLst/>
            </a:prstGeom>
            <a:ln w="19050" cmpd="sng">
              <a:solidFill>
                <a:srgbClr val="FE9406"/>
              </a:solidFill>
              <a:headEnd type="none" w="med" len="med"/>
              <a:tailEnd type="oval" w="med" len="sm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sp>
          <p:nvSpPr>
            <p:cNvPr id="129" name="TextBox 128"/>
            <p:cNvSpPr txBox="1"/>
            <p:nvPr/>
          </p:nvSpPr>
          <p:spPr>
            <a:xfrm>
              <a:off x="4799562" y="5682356"/>
              <a:ext cx="673407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err="1" smtClean="0">
                  <a:solidFill>
                    <a:schemeClr val="bg1"/>
                  </a:solidFill>
                  <a:latin typeface="Arial Narrow"/>
                  <a:cs typeface="Arial Narrow"/>
                </a:rPr>
                <a:t>Dephos</a:t>
              </a: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-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err="1" smtClean="0">
                  <a:solidFill>
                    <a:schemeClr val="bg1"/>
                  </a:solidFill>
                  <a:latin typeface="Arial Narrow"/>
                  <a:cs typeface="Arial Narrow"/>
                </a:rPr>
                <a:t>phorylation</a:t>
              </a:r>
              <a:endParaRPr lang="en-US" sz="950" dirty="0" smtClean="0">
                <a:solidFill>
                  <a:schemeClr val="bg1"/>
                </a:solidFill>
                <a:latin typeface="Arial Narrow"/>
                <a:cs typeface="Arial Narrow"/>
              </a:endParaRPr>
            </a:p>
          </p:txBody>
        </p:sp>
        <p:sp>
          <p:nvSpPr>
            <p:cNvPr id="130" name="TextBox 129"/>
            <p:cNvSpPr txBox="1"/>
            <p:nvPr/>
          </p:nvSpPr>
          <p:spPr>
            <a:xfrm>
              <a:off x="1636971" y="5771256"/>
              <a:ext cx="570664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 smtClean="0">
                  <a:solidFill>
                    <a:schemeClr val="bg1">
                      <a:lumMod val="75000"/>
                    </a:schemeClr>
                  </a:solidFill>
                  <a:latin typeface="Arial Narrow"/>
                  <a:cs typeface="Arial Narrow"/>
                </a:rPr>
                <a:t>Legend</a:t>
              </a:r>
              <a:endParaRPr lang="en-US" sz="1100" dirty="0">
                <a:solidFill>
                  <a:schemeClr val="bg1">
                    <a:lumMod val="75000"/>
                  </a:schemeClr>
                </a:solidFill>
                <a:latin typeface="Arial Narrow"/>
                <a:cs typeface="Arial Narrow"/>
              </a:endParaRPr>
            </a:p>
          </p:txBody>
        </p:sp>
      </p:grpSp>
      <p:sp>
        <p:nvSpPr>
          <p:cNvPr id="143" name="TextBox 142"/>
          <p:cNvSpPr txBox="1"/>
          <p:nvPr userDrawn="1"/>
        </p:nvSpPr>
        <p:spPr>
          <a:xfrm>
            <a:off x="6954350" y="6469149"/>
            <a:ext cx="199486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A5ADCB"/>
                </a:solidFill>
                <a:latin typeface="Arial Narrow"/>
                <a:cs typeface="Arial Narrow"/>
              </a:rPr>
              <a:t>Prepared by Dr. </a:t>
            </a:r>
            <a:r>
              <a:rPr lang="en-US" sz="1200" dirty="0" smtClean="0">
                <a:solidFill>
                  <a:srgbClr val="A5ADCB"/>
                </a:solidFill>
                <a:latin typeface="Arial Narrow"/>
                <a:cs typeface="Arial Narrow"/>
              </a:rPr>
              <a:t>Steven </a:t>
            </a:r>
            <a:r>
              <a:rPr lang="en-US" sz="1200" dirty="0" smtClean="0">
                <a:solidFill>
                  <a:srgbClr val="A5ADCB"/>
                </a:solidFill>
                <a:latin typeface="Arial Narrow"/>
                <a:cs typeface="Arial Narrow"/>
              </a:rPr>
              <a:t>Pelech</a:t>
            </a:r>
            <a:endParaRPr lang="en-US" sz="1200" dirty="0">
              <a:solidFill>
                <a:srgbClr val="A5ADCB"/>
              </a:solidFill>
              <a:latin typeface="Arial Narrow"/>
              <a:cs typeface="Arial Narrow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ＭＳ Ｐゴシック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ＭＳ Ｐゴシック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0" name="Group 79"/>
          <p:cNvGrpSpPr/>
          <p:nvPr/>
        </p:nvGrpSpPr>
        <p:grpSpPr>
          <a:xfrm>
            <a:off x="4077374" y="3052122"/>
            <a:ext cx="1015712" cy="445122"/>
            <a:chOff x="550901" y="1139280"/>
            <a:chExt cx="1154094" cy="524748"/>
          </a:xfrm>
        </p:grpSpPr>
        <p:sp>
          <p:nvSpPr>
            <p:cNvPr id="21" name="Rounded Rectangle 20"/>
            <p:cNvSpPr/>
            <p:nvPr/>
          </p:nvSpPr>
          <p:spPr bwMode="auto">
            <a:xfrm>
              <a:off x="587934" y="1143949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9083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4" name="Rectangle 23"/>
            <p:cNvSpPr/>
            <p:nvPr/>
          </p:nvSpPr>
          <p:spPr>
            <a:xfrm>
              <a:off x="550901" y="1139280"/>
              <a:ext cx="1154094" cy="52474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20000"/>
                      <a:lumOff val="80000"/>
                    </a:schemeClr>
                  </a:solidFill>
                  <a:latin typeface="Arial" charset="0"/>
                </a:rPr>
                <a:t>ANKRD3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20000"/>
                      <a:lumOff val="80000"/>
                    </a:schemeClr>
                  </a:solidFill>
                  <a:latin typeface="Arial" charset="0"/>
                </a:rPr>
                <a:t>P57078</a:t>
              </a:r>
              <a:endParaRPr lang="en-US" sz="1050" dirty="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44" name="Group 43"/>
          <p:cNvGrpSpPr/>
          <p:nvPr/>
        </p:nvGrpSpPr>
        <p:grpSpPr>
          <a:xfrm>
            <a:off x="5267297" y="4830292"/>
            <a:ext cx="1106841" cy="466427"/>
            <a:chOff x="507046" y="2817700"/>
            <a:chExt cx="1257639" cy="549865"/>
          </a:xfrm>
        </p:grpSpPr>
        <p:sp>
          <p:nvSpPr>
            <p:cNvPr id="20" name="Snip Same Side Corner Rectangle 19"/>
            <p:cNvSpPr/>
            <p:nvPr/>
          </p:nvSpPr>
          <p:spPr bwMode="auto">
            <a:xfrm>
              <a:off x="595865" y="2817700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FF8A0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507046" y="2823012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err="1" smtClean="0">
                  <a:solidFill>
                    <a:schemeClr val="bg1"/>
                  </a:solidFill>
                  <a:latin typeface="Arial" charset="0"/>
                </a:rPr>
                <a:t>NFkappaB</a:t>
              </a:r>
              <a:endParaRPr lang="en-US" sz="1100" dirty="0" smtClean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rgbClr val="AB743D"/>
                  </a:solidFill>
                  <a:latin typeface="Arial" charset="0"/>
                </a:rPr>
                <a:t>P19838</a:t>
              </a:r>
              <a:endParaRPr lang="en-US" sz="1050" dirty="0">
                <a:solidFill>
                  <a:srgbClr val="AB743D"/>
                </a:solidFill>
              </a:endParaRPr>
            </a:p>
          </p:txBody>
        </p:sp>
      </p:grpSp>
      <p:grpSp>
        <p:nvGrpSpPr>
          <p:cNvPr id="78" name="Group 77"/>
          <p:cNvGrpSpPr/>
          <p:nvPr/>
        </p:nvGrpSpPr>
        <p:grpSpPr>
          <a:xfrm>
            <a:off x="4227905" y="2823839"/>
            <a:ext cx="715674" cy="258590"/>
            <a:chOff x="7620676" y="5030717"/>
            <a:chExt cx="862158" cy="368089"/>
          </a:xfrm>
        </p:grpSpPr>
        <p:sp>
          <p:nvSpPr>
            <p:cNvPr id="52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53" name="Text Box 154"/>
            <p:cNvSpPr txBox="1">
              <a:spLocks noChangeArrowheads="1"/>
            </p:cNvSpPr>
            <p:nvPr/>
          </p:nvSpPr>
          <p:spPr bwMode="auto">
            <a:xfrm>
              <a:off x="7620676" y="5048324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+T184</a:t>
              </a:r>
              <a:endParaRPr lang="en-US" sz="950" dirty="0">
                <a:solidFill>
                  <a:schemeClr val="bg1"/>
                </a:solidFill>
              </a:endParaRPr>
            </a:p>
          </p:txBody>
        </p:sp>
      </p:grpSp>
      <p:sp>
        <p:nvSpPr>
          <p:cNvPr id="139" name="Text Box 173"/>
          <p:cNvSpPr txBox="1">
            <a:spLocks noChangeArrowheads="1"/>
          </p:cNvSpPr>
          <p:nvPr/>
        </p:nvSpPr>
        <p:spPr bwMode="auto">
          <a:xfrm>
            <a:off x="4868333" y="104506"/>
            <a:ext cx="4074038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dirty="0" err="1" smtClean="0">
                <a:solidFill>
                  <a:srgbClr val="FFBB07"/>
                </a:solidFill>
                <a:latin typeface="Arial Narrow" charset="0"/>
              </a:rPr>
              <a:t>Ankyrin</a:t>
            </a:r>
            <a:r>
              <a:rPr lang="en-US" dirty="0" smtClean="0">
                <a:solidFill>
                  <a:srgbClr val="FFBB07"/>
                </a:solidFill>
                <a:latin typeface="Arial Narrow" charset="0"/>
              </a:rPr>
              <a:t> Repeat Domain Protein Serine Kinase 3</a:t>
            </a:r>
            <a:endParaRPr lang="en-US" dirty="0">
              <a:solidFill>
                <a:srgbClr val="FFBB07"/>
              </a:solidFill>
              <a:latin typeface="Arial Narrow" charset="0"/>
            </a:endParaRPr>
          </a:p>
        </p:txBody>
      </p:sp>
      <p:sp>
        <p:nvSpPr>
          <p:cNvPr id="143" name="Text Box 173"/>
          <p:cNvSpPr txBox="1">
            <a:spLocks noChangeArrowheads="1"/>
          </p:cNvSpPr>
          <p:nvPr/>
        </p:nvSpPr>
        <p:spPr bwMode="auto">
          <a:xfrm>
            <a:off x="309545" y="104506"/>
            <a:ext cx="4940818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600" dirty="0" err="1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Kinections</a:t>
            </a:r>
            <a:r>
              <a:rPr lang="en-US" sz="2600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 Map P57078</a:t>
            </a:r>
            <a:endParaRPr lang="en-US" sz="2600" dirty="0">
              <a:solidFill>
                <a:schemeClr val="accent4">
                  <a:lumMod val="60000"/>
                  <a:lumOff val="40000"/>
                </a:schemeClr>
              </a:solidFill>
              <a:latin typeface="Arial"/>
              <a:cs typeface="Arial"/>
            </a:endParaRPr>
          </a:p>
        </p:txBody>
      </p:sp>
      <p:grpSp>
        <p:nvGrpSpPr>
          <p:cNvPr id="63" name="Group 62"/>
          <p:cNvGrpSpPr/>
          <p:nvPr/>
        </p:nvGrpSpPr>
        <p:grpSpPr>
          <a:xfrm>
            <a:off x="716104" y="1918152"/>
            <a:ext cx="1015712" cy="531299"/>
            <a:chOff x="550901" y="1099352"/>
            <a:chExt cx="1154094" cy="626341"/>
          </a:xfrm>
        </p:grpSpPr>
        <p:sp>
          <p:nvSpPr>
            <p:cNvPr id="66" name="Rounded Rectangle 65"/>
            <p:cNvSpPr/>
            <p:nvPr/>
          </p:nvSpPr>
          <p:spPr bwMode="auto">
            <a:xfrm>
              <a:off x="587934" y="1143949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9083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69" name="Rectangle 68"/>
            <p:cNvSpPr/>
            <p:nvPr/>
          </p:nvSpPr>
          <p:spPr>
            <a:xfrm>
              <a:off x="550901" y="1099352"/>
              <a:ext cx="1154094" cy="62634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1050" dirty="0" smtClean="0">
                  <a:solidFill>
                    <a:schemeClr val="accent4">
                      <a:lumMod val="20000"/>
                      <a:lumOff val="80000"/>
                    </a:schemeClr>
                  </a:solidFill>
                  <a:latin typeface="Arial" charset="0"/>
                </a:rPr>
                <a:t>MAP3K2/MEKK2</a:t>
              </a:r>
            </a:p>
            <a:p>
              <a:pPr algn="ctr">
                <a:lnSpc>
                  <a:spcPct val="90000"/>
                </a:lnSpc>
              </a:pPr>
              <a:r>
                <a:rPr lang="en-US" sz="1050" dirty="0" smtClean="0">
                  <a:solidFill>
                    <a:schemeClr val="accent4">
                      <a:lumMod val="20000"/>
                      <a:lumOff val="80000"/>
                    </a:schemeClr>
                  </a:solidFill>
                  <a:latin typeface="Arial" charset="0"/>
                </a:rPr>
                <a:t>Q9Y2U5</a:t>
              </a:r>
              <a:endParaRPr lang="en-US" sz="1050" dirty="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86" name="Group 85"/>
          <p:cNvGrpSpPr/>
          <p:nvPr/>
        </p:nvGrpSpPr>
        <p:grpSpPr>
          <a:xfrm>
            <a:off x="714829" y="2685145"/>
            <a:ext cx="1015712" cy="531299"/>
            <a:chOff x="550901" y="1109334"/>
            <a:chExt cx="1154094" cy="626341"/>
          </a:xfrm>
        </p:grpSpPr>
        <p:sp>
          <p:nvSpPr>
            <p:cNvPr id="91" name="Rounded Rectangle 90"/>
            <p:cNvSpPr/>
            <p:nvPr/>
          </p:nvSpPr>
          <p:spPr bwMode="auto">
            <a:xfrm>
              <a:off x="587934" y="1143949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9083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92" name="Rectangle 91"/>
            <p:cNvSpPr/>
            <p:nvPr/>
          </p:nvSpPr>
          <p:spPr>
            <a:xfrm>
              <a:off x="550901" y="1109334"/>
              <a:ext cx="1154094" cy="62634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1050" dirty="0" smtClean="0">
                  <a:solidFill>
                    <a:schemeClr val="accent4">
                      <a:lumMod val="20000"/>
                      <a:lumOff val="80000"/>
                    </a:schemeClr>
                  </a:solidFill>
                  <a:latin typeface="Arial" charset="0"/>
                </a:rPr>
                <a:t>MAP3K3/MEKK3</a:t>
              </a:r>
            </a:p>
            <a:p>
              <a:pPr algn="ctr">
                <a:lnSpc>
                  <a:spcPct val="90000"/>
                </a:lnSpc>
              </a:pPr>
              <a:r>
                <a:rPr lang="en-US" sz="1050" dirty="0" smtClean="0">
                  <a:solidFill>
                    <a:schemeClr val="accent4">
                      <a:lumMod val="20000"/>
                      <a:lumOff val="80000"/>
                    </a:schemeClr>
                  </a:solidFill>
                  <a:latin typeface="Arial" charset="0"/>
                </a:rPr>
                <a:t>Q99759</a:t>
              </a:r>
              <a:endParaRPr lang="en-US" sz="1050" dirty="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3" name="Straight Arrow Connector 2"/>
          <p:cNvCxnSpPr/>
          <p:nvPr/>
        </p:nvCxnSpPr>
        <p:spPr bwMode="auto">
          <a:xfrm>
            <a:off x="1758494" y="2959319"/>
            <a:ext cx="2528680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6" name="Elbow Connector 5"/>
          <p:cNvCxnSpPr/>
          <p:nvPr/>
        </p:nvCxnSpPr>
        <p:spPr bwMode="auto">
          <a:xfrm>
            <a:off x="1731816" y="2199983"/>
            <a:ext cx="249384" cy="746419"/>
          </a:xfrm>
          <a:prstGeom prst="bentConnector2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94" name="Group 93"/>
          <p:cNvGrpSpPr/>
          <p:nvPr/>
        </p:nvGrpSpPr>
        <p:grpSpPr>
          <a:xfrm>
            <a:off x="4094308" y="4838759"/>
            <a:ext cx="1015712" cy="445122"/>
            <a:chOff x="550901" y="1139280"/>
            <a:chExt cx="1154094" cy="524748"/>
          </a:xfrm>
        </p:grpSpPr>
        <p:sp>
          <p:nvSpPr>
            <p:cNvPr id="95" name="Rounded Rectangle 94"/>
            <p:cNvSpPr/>
            <p:nvPr/>
          </p:nvSpPr>
          <p:spPr bwMode="auto">
            <a:xfrm>
              <a:off x="587934" y="1143949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9083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96" name="Rectangle 95"/>
            <p:cNvSpPr/>
            <p:nvPr/>
          </p:nvSpPr>
          <p:spPr>
            <a:xfrm>
              <a:off x="550901" y="1139280"/>
              <a:ext cx="1154094" cy="52474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20000"/>
                      <a:lumOff val="80000"/>
                    </a:schemeClr>
                  </a:solidFill>
                  <a:latin typeface="Arial" charset="0"/>
                </a:rPr>
                <a:t>MAPK8/JNK1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20000"/>
                      <a:lumOff val="80000"/>
                    </a:schemeClr>
                  </a:solidFill>
                  <a:latin typeface="Arial" charset="0"/>
                </a:rPr>
                <a:t>P45983</a:t>
              </a:r>
              <a:endParaRPr lang="en-US" sz="1050" dirty="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</p:grpSp>
      <p:sp>
        <p:nvSpPr>
          <p:cNvPr id="7" name="Oval 6"/>
          <p:cNvSpPr/>
          <p:nvPr/>
        </p:nvSpPr>
        <p:spPr bwMode="auto">
          <a:xfrm>
            <a:off x="4402667" y="3988142"/>
            <a:ext cx="347133" cy="347133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charset="0"/>
              <a:ea typeface="ＭＳ Ｐゴシック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394197" y="3928873"/>
            <a:ext cx="24553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dirty="0" smtClean="0">
                <a:solidFill>
                  <a:schemeClr val="accent4">
                    <a:lumMod val="75000"/>
                  </a:schemeClr>
                </a:solidFill>
                <a:latin typeface="Arial"/>
                <a:cs typeface="Arial"/>
              </a:rPr>
              <a:t>?</a:t>
            </a:r>
            <a:endParaRPr lang="en-US" sz="2200" b="1" dirty="0">
              <a:solidFill>
                <a:schemeClr val="accent4">
                  <a:lumMod val="75000"/>
                </a:schemeClr>
              </a:solidFill>
              <a:latin typeface="Arial"/>
              <a:cs typeface="Arial"/>
            </a:endParaRPr>
          </a:p>
        </p:txBody>
      </p:sp>
      <p:cxnSp>
        <p:nvCxnSpPr>
          <p:cNvPr id="97" name="Straight Arrow Connector 96"/>
          <p:cNvCxnSpPr/>
          <p:nvPr/>
        </p:nvCxnSpPr>
        <p:spPr bwMode="auto">
          <a:xfrm>
            <a:off x="4580460" y="3533598"/>
            <a:ext cx="0" cy="451173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98" name="Straight Arrow Connector 97"/>
          <p:cNvCxnSpPr/>
          <p:nvPr/>
        </p:nvCxnSpPr>
        <p:spPr bwMode="auto">
          <a:xfrm>
            <a:off x="4580460" y="4369162"/>
            <a:ext cx="0" cy="451173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6" name="Elbow Connector 25"/>
          <p:cNvCxnSpPr>
            <a:stCxn id="7" idx="6"/>
          </p:cNvCxnSpPr>
          <p:nvPr/>
        </p:nvCxnSpPr>
        <p:spPr bwMode="auto">
          <a:xfrm>
            <a:off x="4749800" y="4161709"/>
            <a:ext cx="1066800" cy="655624"/>
          </a:xfrm>
          <a:prstGeom prst="bentConnector3">
            <a:avLst>
              <a:gd name="adj1" fmla="val 100000"/>
            </a:avLst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100" name="Group 99"/>
          <p:cNvGrpSpPr/>
          <p:nvPr/>
        </p:nvGrpSpPr>
        <p:grpSpPr>
          <a:xfrm>
            <a:off x="2162618" y="1275928"/>
            <a:ext cx="1106841" cy="466427"/>
            <a:chOff x="507046" y="3634424"/>
            <a:chExt cx="1257639" cy="549865"/>
          </a:xfrm>
        </p:grpSpPr>
        <p:sp>
          <p:nvSpPr>
            <p:cNvPr id="102" name="Snip Same Side Corner Rectangle 101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05" name="TextBox 104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TRAF1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Q13077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06" name="Group 105"/>
          <p:cNvGrpSpPr/>
          <p:nvPr/>
        </p:nvGrpSpPr>
        <p:grpSpPr>
          <a:xfrm>
            <a:off x="3415685" y="1278280"/>
            <a:ext cx="1106841" cy="466427"/>
            <a:chOff x="507046" y="3634424"/>
            <a:chExt cx="1257639" cy="549865"/>
          </a:xfrm>
        </p:grpSpPr>
        <p:sp>
          <p:nvSpPr>
            <p:cNvPr id="107" name="Snip Same Side Corner Rectangle 106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08" name="TextBox 107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TRAF2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Q12933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09" name="Group 108"/>
          <p:cNvGrpSpPr/>
          <p:nvPr/>
        </p:nvGrpSpPr>
        <p:grpSpPr>
          <a:xfrm>
            <a:off x="4668752" y="1276027"/>
            <a:ext cx="1106841" cy="466427"/>
            <a:chOff x="507046" y="3634424"/>
            <a:chExt cx="1257639" cy="549865"/>
          </a:xfrm>
        </p:grpSpPr>
        <p:sp>
          <p:nvSpPr>
            <p:cNvPr id="110" name="Snip Same Side Corner Rectangle 109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11" name="TextBox 110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TRAF3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Q13114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12" name="Group 111"/>
          <p:cNvGrpSpPr/>
          <p:nvPr/>
        </p:nvGrpSpPr>
        <p:grpSpPr>
          <a:xfrm>
            <a:off x="5921818" y="1278280"/>
            <a:ext cx="1106841" cy="466427"/>
            <a:chOff x="507046" y="3634424"/>
            <a:chExt cx="1257639" cy="549865"/>
          </a:xfrm>
        </p:grpSpPr>
        <p:sp>
          <p:nvSpPr>
            <p:cNvPr id="113" name="Snip Same Side Corner Rectangle 112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14" name="TextBox 113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TRAF5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O00463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15" name="Group 114"/>
          <p:cNvGrpSpPr/>
          <p:nvPr/>
        </p:nvGrpSpPr>
        <p:grpSpPr>
          <a:xfrm>
            <a:off x="7283988" y="1952021"/>
            <a:ext cx="1106841" cy="466427"/>
            <a:chOff x="507046" y="3634424"/>
            <a:chExt cx="1257639" cy="549865"/>
          </a:xfrm>
        </p:grpSpPr>
        <p:sp>
          <p:nvSpPr>
            <p:cNvPr id="116" name="Snip Same Side Corner Rectangle 115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17" name="TextBox 116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BIRC2/c-IAP1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Q13490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18" name="Group 117"/>
          <p:cNvGrpSpPr/>
          <p:nvPr/>
        </p:nvGrpSpPr>
        <p:grpSpPr>
          <a:xfrm>
            <a:off x="7282021" y="2685146"/>
            <a:ext cx="1106841" cy="466427"/>
            <a:chOff x="507046" y="3634424"/>
            <a:chExt cx="1257639" cy="549865"/>
          </a:xfrm>
        </p:grpSpPr>
        <p:sp>
          <p:nvSpPr>
            <p:cNvPr id="119" name="Snip Same Side Corner Rectangle 118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20" name="TextBox 119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BIRC3/c-IAP2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Q13489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21" name="Group 120"/>
          <p:cNvGrpSpPr/>
          <p:nvPr/>
        </p:nvGrpSpPr>
        <p:grpSpPr>
          <a:xfrm>
            <a:off x="7283988" y="3466286"/>
            <a:ext cx="1106841" cy="466427"/>
            <a:chOff x="507046" y="3634424"/>
            <a:chExt cx="1257639" cy="549865"/>
          </a:xfrm>
        </p:grpSpPr>
        <p:sp>
          <p:nvSpPr>
            <p:cNvPr id="122" name="Snip Same Side Corner Rectangle 121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23" name="TextBox 122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BIRC4/XIAP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P98170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31" name="Elbow Connector 30"/>
          <p:cNvCxnSpPr>
            <a:stCxn id="105" idx="2"/>
          </p:cNvCxnSpPr>
          <p:nvPr/>
        </p:nvCxnSpPr>
        <p:spPr bwMode="auto">
          <a:xfrm rot="16200000" flipH="1">
            <a:off x="4451698" y="6695"/>
            <a:ext cx="323512" cy="3794831"/>
          </a:xfrm>
          <a:prstGeom prst="bentConnector2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arrow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50" name="Straight Arrow Connector 49"/>
          <p:cNvCxnSpPr/>
          <p:nvPr/>
        </p:nvCxnSpPr>
        <p:spPr bwMode="auto">
          <a:xfrm>
            <a:off x="6443133" y="2174582"/>
            <a:ext cx="973667" cy="9144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60" name="Straight Arrow Connector 59"/>
          <p:cNvCxnSpPr/>
          <p:nvPr/>
        </p:nvCxnSpPr>
        <p:spPr bwMode="auto">
          <a:xfrm flipV="1">
            <a:off x="6510870" y="1771366"/>
            <a:ext cx="0" cy="294501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28" name="Straight Arrow Connector 127"/>
          <p:cNvCxnSpPr/>
          <p:nvPr/>
        </p:nvCxnSpPr>
        <p:spPr bwMode="auto">
          <a:xfrm flipH="1" flipV="1">
            <a:off x="5250363" y="1744707"/>
            <a:ext cx="16934" cy="32116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29" name="Straight Arrow Connector 128"/>
          <p:cNvCxnSpPr/>
          <p:nvPr/>
        </p:nvCxnSpPr>
        <p:spPr bwMode="auto">
          <a:xfrm flipV="1">
            <a:off x="3971896" y="1744707"/>
            <a:ext cx="0" cy="32116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25" name="Elbow Connector 124"/>
          <p:cNvCxnSpPr>
            <a:endCxn id="24" idx="3"/>
          </p:cNvCxnSpPr>
          <p:nvPr/>
        </p:nvCxnSpPr>
        <p:spPr bwMode="auto">
          <a:xfrm rot="5400000">
            <a:off x="4867898" y="2291058"/>
            <a:ext cx="1208814" cy="758437"/>
          </a:xfrm>
          <a:prstGeom prst="bentConnector2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34" name="Elbow Connector 133"/>
          <p:cNvCxnSpPr>
            <a:stCxn id="117" idx="1"/>
            <a:endCxn id="123" idx="1"/>
          </p:cNvCxnSpPr>
          <p:nvPr/>
        </p:nvCxnSpPr>
        <p:spPr bwMode="auto">
          <a:xfrm rot="10800000" flipV="1">
            <a:off x="7283988" y="2187487"/>
            <a:ext cx="12700" cy="1514265"/>
          </a:xfrm>
          <a:prstGeom prst="bentConnector3">
            <a:avLst>
              <a:gd name="adj1" fmla="val 2466669"/>
            </a:avLst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arrow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45" name="Straight Arrow Connector 144"/>
          <p:cNvCxnSpPr/>
          <p:nvPr/>
        </p:nvCxnSpPr>
        <p:spPr bwMode="auto">
          <a:xfrm flipV="1">
            <a:off x="6992824" y="2920613"/>
            <a:ext cx="331532" cy="388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47" name="Straight Connector 146"/>
          <p:cNvCxnSpPr/>
          <p:nvPr/>
        </p:nvCxnSpPr>
        <p:spPr bwMode="auto">
          <a:xfrm>
            <a:off x="5851524" y="3274617"/>
            <a:ext cx="1141300" cy="67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37976691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  <a:ea typeface="ＭＳ Ｐゴシック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Theme.thmx</Template>
  <TotalTime>582</TotalTime>
  <Words>53</Words>
  <Application>Microsoft Macintosh PowerPoint</Application>
  <PresentationFormat>On-screen Show (4:3)</PresentationFormat>
  <Paragraphs>28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Default Theme</vt:lpstr>
      <vt:lpstr>PowerPoint Presentation</vt:lpstr>
    </vt:vector>
  </TitlesOfParts>
  <Company>University of British Columbia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Steven Pelech</dc:creator>
  <cp:lastModifiedBy>Steven Pelech</cp:lastModifiedBy>
  <cp:revision>57</cp:revision>
  <dcterms:created xsi:type="dcterms:W3CDTF">2014-02-16T01:31:59Z</dcterms:created>
  <dcterms:modified xsi:type="dcterms:W3CDTF">2016-03-16T01:07:20Z</dcterms:modified>
</cp:coreProperties>
</file>