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69600"/>
    <a:srgbClr val="AB743D"/>
    <a:srgbClr val="00C100"/>
    <a:srgbClr val="8EB8D8"/>
    <a:srgbClr val="FFF777"/>
    <a:srgbClr val="90B1D0"/>
    <a:srgbClr val="00AD00"/>
    <a:srgbClr val="A5ADCB"/>
    <a:srgbClr val="7298BD"/>
    <a:srgbClr val="672A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7917" autoAdjust="0"/>
  </p:normalViewPr>
  <p:slideViewPr>
    <p:cSldViewPr snapToGrid="0" snapToObjects="1">
      <p:cViewPr>
        <p:scale>
          <a:sx n="125" d="100"/>
          <a:sy n="125" d="100"/>
        </p:scale>
        <p:origin x="-1216" y="-5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134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478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524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048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64741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370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41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407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91338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17513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CA" noProof="0" smtClean="0"/>
              <a:t>Drag picture to placeholder or click icon to add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32865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Rectangle 13"/>
          <p:cNvSpPr>
            <a:spLocks noChangeArrowheads="1"/>
          </p:cNvSpPr>
          <p:nvPr userDrawn="1"/>
        </p:nvSpPr>
        <p:spPr bwMode="auto">
          <a:xfrm>
            <a:off x="-8074" y="0"/>
            <a:ext cx="9144000" cy="1879600"/>
          </a:xfrm>
          <a:prstGeom prst="rect">
            <a:avLst/>
          </a:prstGeom>
          <a:gradFill rotWithShape="0">
            <a:gsLst>
              <a:gs pos="0">
                <a:srgbClr val="330066"/>
              </a:gs>
              <a:gs pos="100000">
                <a:schemeClr val="tx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101" name="Picture 17"/>
          <p:cNvPicPr>
            <a:picLocks noChangeAspect="1" noChangeArrowheads="1"/>
          </p:cNvPicPr>
          <p:nvPr userDrawn="1"/>
        </p:nvPicPr>
        <p:blipFill>
          <a:blip r:embed="rId1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0037" y="6136635"/>
            <a:ext cx="7570801" cy="691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2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102" name="Picture 101"/>
          <p:cNvPicPr>
            <a:picLocks noChangeAspect="1" noChangeArrowheads="1"/>
          </p:cNvPicPr>
          <p:nvPr userDrawn="1"/>
        </p:nvPicPr>
        <p:blipFill>
          <a:blip r:embed="rId14">
            <a:lum contrast="2000"/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588" y="6090461"/>
            <a:ext cx="1288735" cy="7373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85001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103" name="Text Box 173"/>
          <p:cNvSpPr txBox="1">
            <a:spLocks noChangeArrowheads="1"/>
          </p:cNvSpPr>
          <p:nvPr userDrawn="1"/>
        </p:nvSpPr>
        <p:spPr bwMode="auto">
          <a:xfrm>
            <a:off x="2389538" y="6464594"/>
            <a:ext cx="4940818" cy="2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300" dirty="0" err="1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Kinexus</a:t>
            </a:r>
            <a:r>
              <a:rPr lang="en-US" sz="1300" dirty="0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 Bioinformatics Corporation © 2016</a:t>
            </a:r>
            <a:endParaRPr lang="en-US" sz="1300" dirty="0">
              <a:solidFill>
                <a:schemeClr val="bg1">
                  <a:lumMod val="65000"/>
                </a:schemeClr>
              </a:solidFill>
              <a:latin typeface="Arial Narrow"/>
              <a:cs typeface="Arial Narrow"/>
            </a:endParaRPr>
          </a:p>
        </p:txBody>
      </p:sp>
      <p:grpSp>
        <p:nvGrpSpPr>
          <p:cNvPr id="104" name="Group 103"/>
          <p:cNvGrpSpPr/>
          <p:nvPr userDrawn="1"/>
        </p:nvGrpSpPr>
        <p:grpSpPr>
          <a:xfrm>
            <a:off x="1546755" y="5682356"/>
            <a:ext cx="6540875" cy="782825"/>
            <a:chOff x="1546755" y="5682356"/>
            <a:chExt cx="6540875" cy="782825"/>
          </a:xfrm>
        </p:grpSpPr>
        <p:grpSp>
          <p:nvGrpSpPr>
            <p:cNvPr id="105" name="Group 104"/>
            <p:cNvGrpSpPr/>
            <p:nvPr/>
          </p:nvGrpSpPr>
          <p:grpSpPr>
            <a:xfrm>
              <a:off x="1546755" y="6239478"/>
              <a:ext cx="804335" cy="225703"/>
              <a:chOff x="6274555" y="1014855"/>
              <a:chExt cx="899993" cy="262648"/>
            </a:xfrm>
          </p:grpSpPr>
          <p:sp>
            <p:nvSpPr>
              <p:cNvPr id="140" name="Rounded Rectangle 139"/>
              <p:cNvSpPr/>
              <p:nvPr/>
            </p:nvSpPr>
            <p:spPr bwMode="auto">
              <a:xfrm>
                <a:off x="6274555" y="1058039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672A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41" name="Rectangle 140"/>
              <p:cNvSpPr/>
              <p:nvPr/>
            </p:nvSpPr>
            <p:spPr>
              <a:xfrm>
                <a:off x="6274555" y="1014855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Tyr Kinase</a:t>
                </a:r>
                <a:endParaRPr lang="en-US" sz="800" b="1" dirty="0">
                  <a:solidFill>
                    <a:schemeClr val="accent4">
                      <a:lumMod val="40000"/>
                      <a:lumOff val="60000"/>
                    </a:schemeClr>
                  </a:solidFill>
                </a:endParaRPr>
              </a:p>
            </p:txBody>
          </p:sp>
        </p:grpSp>
        <p:grpSp>
          <p:nvGrpSpPr>
            <p:cNvPr id="106" name="Group 105"/>
            <p:cNvGrpSpPr/>
            <p:nvPr/>
          </p:nvGrpSpPr>
          <p:grpSpPr>
            <a:xfrm>
              <a:off x="2408089" y="6232250"/>
              <a:ext cx="804335" cy="225703"/>
              <a:chOff x="6289597" y="1599537"/>
              <a:chExt cx="901369" cy="262648"/>
            </a:xfrm>
          </p:grpSpPr>
          <p:sp>
            <p:nvSpPr>
              <p:cNvPr id="138" name="Rounded Rectangle 137"/>
              <p:cNvSpPr/>
              <p:nvPr/>
            </p:nvSpPr>
            <p:spPr bwMode="auto">
              <a:xfrm>
                <a:off x="6289597" y="1655801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9" name="Rectangle 138"/>
              <p:cNvSpPr/>
              <p:nvPr/>
            </p:nvSpPr>
            <p:spPr>
              <a:xfrm>
                <a:off x="6290973" y="1599537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err="1" smtClean="0">
                    <a:solidFill>
                      <a:schemeClr val="bg1"/>
                    </a:solidFill>
                    <a:latin typeface="Arial" charset="0"/>
                  </a:rPr>
                  <a:t>Ser</a:t>
                </a: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 Kinase</a:t>
                </a:r>
                <a:endParaRPr lang="en-US" sz="800" b="1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sp>
          <p:nvSpPr>
            <p:cNvPr id="107" name="Rounded Rectangle 106"/>
            <p:cNvSpPr/>
            <p:nvPr/>
          </p:nvSpPr>
          <p:spPr bwMode="auto">
            <a:xfrm>
              <a:off x="3255385" y="6282861"/>
              <a:ext cx="686666" cy="154681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08" name="TextBox 107"/>
            <p:cNvSpPr txBox="1"/>
            <p:nvPr/>
          </p:nvSpPr>
          <p:spPr>
            <a:xfrm>
              <a:off x="3149055" y="6232250"/>
              <a:ext cx="878699" cy="22570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Phosphatase</a:t>
              </a:r>
              <a:endParaRPr lang="en-US" sz="800" b="1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109" name="Snip Same Side Corner Rectangle 108"/>
            <p:cNvSpPr/>
            <p:nvPr/>
          </p:nvSpPr>
          <p:spPr bwMode="auto">
            <a:xfrm>
              <a:off x="3990732" y="6280617"/>
              <a:ext cx="720000" cy="154681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10" name="TextBox 109"/>
            <p:cNvSpPr txBox="1"/>
            <p:nvPr/>
          </p:nvSpPr>
          <p:spPr>
            <a:xfrm>
              <a:off x="3902652" y="6232250"/>
              <a:ext cx="846293" cy="225703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Transcription</a:t>
              </a:r>
            </a:p>
          </p:txBody>
        </p:sp>
        <p:grpSp>
          <p:nvGrpSpPr>
            <p:cNvPr id="111" name="Group 110"/>
            <p:cNvGrpSpPr/>
            <p:nvPr/>
          </p:nvGrpSpPr>
          <p:grpSpPr>
            <a:xfrm>
              <a:off x="5613830" y="6232250"/>
              <a:ext cx="804335" cy="225703"/>
              <a:chOff x="6297896" y="3937355"/>
              <a:chExt cx="908811" cy="262648"/>
            </a:xfrm>
          </p:grpSpPr>
          <p:sp>
            <p:nvSpPr>
              <p:cNvPr id="136" name="Snip Same Side Corner Rectangle 135"/>
              <p:cNvSpPr/>
              <p:nvPr/>
            </p:nvSpPr>
            <p:spPr bwMode="auto">
              <a:xfrm>
                <a:off x="6306714" y="399363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02B61A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7" name="TextBox 136"/>
              <p:cNvSpPr txBox="1"/>
              <p:nvPr/>
            </p:nvSpPr>
            <p:spPr>
              <a:xfrm>
                <a:off x="6297896" y="393735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Metabolic</a:t>
                </a:r>
              </a:p>
            </p:txBody>
          </p:sp>
        </p:grpSp>
        <p:grpSp>
          <p:nvGrpSpPr>
            <p:cNvPr id="112" name="Group 111"/>
            <p:cNvGrpSpPr/>
            <p:nvPr/>
          </p:nvGrpSpPr>
          <p:grpSpPr>
            <a:xfrm>
              <a:off x="6485824" y="6239478"/>
              <a:ext cx="804335" cy="225703"/>
              <a:chOff x="6323832" y="4526975"/>
              <a:chExt cx="904815" cy="262648"/>
            </a:xfrm>
          </p:grpSpPr>
          <p:sp>
            <p:nvSpPr>
              <p:cNvPr id="134" name="Snip Same Side Corner Rectangle 133"/>
              <p:cNvSpPr/>
              <p:nvPr/>
            </p:nvSpPr>
            <p:spPr bwMode="auto">
              <a:xfrm>
                <a:off x="6323832" y="458484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BDB70C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5" name="TextBox 134"/>
              <p:cNvSpPr txBox="1"/>
              <p:nvPr/>
            </p:nvSpPr>
            <p:spPr>
              <a:xfrm>
                <a:off x="6328655" y="4526975"/>
                <a:ext cx="899992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rgbClr val="969600"/>
                    </a:solidFill>
                    <a:latin typeface="Arial" charset="0"/>
                  </a:rPr>
                  <a:t>Structural</a:t>
                </a:r>
              </a:p>
            </p:txBody>
          </p:sp>
        </p:grpSp>
        <p:grpSp>
          <p:nvGrpSpPr>
            <p:cNvPr id="113" name="Group 112"/>
            <p:cNvGrpSpPr/>
            <p:nvPr/>
          </p:nvGrpSpPr>
          <p:grpSpPr>
            <a:xfrm>
              <a:off x="7283295" y="6232250"/>
              <a:ext cx="804335" cy="225703"/>
              <a:chOff x="6275014" y="5127880"/>
              <a:chExt cx="988811" cy="262648"/>
            </a:xfrm>
          </p:grpSpPr>
          <p:sp>
            <p:nvSpPr>
              <p:cNvPr id="132" name="Snip Same Side Corner Rectangle 131"/>
              <p:cNvSpPr/>
              <p:nvPr/>
            </p:nvSpPr>
            <p:spPr bwMode="auto">
              <a:xfrm>
                <a:off x="6323832" y="5174163"/>
                <a:ext cx="899993" cy="180000"/>
              </a:xfrm>
              <a:prstGeom prst="snip2SameRect">
                <a:avLst>
                  <a:gd name="adj1" fmla="val 50000"/>
                  <a:gd name="adj2" fmla="val 48148"/>
                </a:avLst>
              </a:prstGeom>
              <a:solidFill>
                <a:srgbClr val="73737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3" name="TextBox 132"/>
              <p:cNvSpPr txBox="1"/>
              <p:nvPr/>
            </p:nvSpPr>
            <p:spPr>
              <a:xfrm>
                <a:off x="6275014" y="5127880"/>
                <a:ext cx="988811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Unclassified</a:t>
                </a:r>
              </a:p>
            </p:txBody>
          </p:sp>
        </p:grpSp>
        <p:grpSp>
          <p:nvGrpSpPr>
            <p:cNvPr id="114" name="Group 113"/>
            <p:cNvGrpSpPr/>
            <p:nvPr/>
          </p:nvGrpSpPr>
          <p:grpSpPr>
            <a:xfrm>
              <a:off x="4765767" y="6225022"/>
              <a:ext cx="804335" cy="225703"/>
              <a:chOff x="6293641" y="3347735"/>
              <a:chExt cx="916405" cy="262648"/>
            </a:xfrm>
          </p:grpSpPr>
          <p:sp>
            <p:nvSpPr>
              <p:cNvPr id="130" name="Snip Same Side Corner Rectangle 129"/>
              <p:cNvSpPr/>
              <p:nvPr/>
            </p:nvSpPr>
            <p:spPr bwMode="auto">
              <a:xfrm>
                <a:off x="6293641" y="340242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1" name="TextBox 130"/>
              <p:cNvSpPr txBox="1"/>
              <p:nvPr/>
            </p:nvSpPr>
            <p:spPr>
              <a:xfrm>
                <a:off x="6310053" y="334773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Regulatory</a:t>
                </a:r>
              </a:p>
            </p:txBody>
          </p:sp>
        </p:grpSp>
        <p:cxnSp>
          <p:nvCxnSpPr>
            <p:cNvPr id="115" name="Elbow Connector 114"/>
            <p:cNvCxnSpPr/>
            <p:nvPr/>
          </p:nvCxnSpPr>
          <p:spPr bwMode="auto">
            <a:xfrm>
              <a:off x="2546800" y="6072901"/>
              <a:ext cx="478959" cy="1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6" name="Elbow Connector 115"/>
            <p:cNvCxnSpPr/>
            <p:nvPr/>
          </p:nvCxnSpPr>
          <p:spPr bwMode="auto">
            <a:xfrm>
              <a:off x="3353943" y="6072901"/>
              <a:ext cx="472359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7" name="Elbow Connector 116"/>
            <p:cNvCxnSpPr/>
            <p:nvPr/>
          </p:nvCxnSpPr>
          <p:spPr bwMode="auto">
            <a:xfrm>
              <a:off x="4145326" y="6072901"/>
              <a:ext cx="479586" cy="1"/>
            </a:xfrm>
            <a:prstGeom prst="bentConnector3">
              <a:avLst/>
            </a:prstGeom>
            <a:ln w="19050" cmpd="sng">
              <a:solidFill>
                <a:srgbClr val="8EB8D8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8" name="Elbow Connector 117"/>
            <p:cNvCxnSpPr/>
            <p:nvPr/>
          </p:nvCxnSpPr>
          <p:spPr bwMode="auto">
            <a:xfrm>
              <a:off x="5762075" y="6071433"/>
              <a:ext cx="479586" cy="2937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9" name="Elbow Connector 118"/>
            <p:cNvCxnSpPr/>
            <p:nvPr/>
          </p:nvCxnSpPr>
          <p:spPr bwMode="auto">
            <a:xfrm>
              <a:off x="6621612" y="6072901"/>
              <a:ext cx="439470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20" name="Elbow Connector 119"/>
            <p:cNvCxnSpPr/>
            <p:nvPr/>
          </p:nvCxnSpPr>
          <p:spPr bwMode="auto">
            <a:xfrm>
              <a:off x="7468932" y="6070181"/>
              <a:ext cx="441129" cy="5440"/>
            </a:xfrm>
            <a:prstGeom prst="bentConnector3">
              <a:avLst>
                <a:gd name="adj1" fmla="val 100789"/>
              </a:avLst>
            </a:prstGeom>
            <a:ln w="19050" cmpd="sng">
              <a:solidFill>
                <a:srgbClr val="FFF777"/>
              </a:solidFill>
              <a:prstDash val="sysDash"/>
              <a:headEnd type="triangle"/>
              <a:tailEnd type="triangle"/>
            </a:ln>
            <a:ex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21" name="TextBox 120"/>
            <p:cNvSpPr txBox="1"/>
            <p:nvPr/>
          </p:nvSpPr>
          <p:spPr>
            <a:xfrm>
              <a:off x="233635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122" name="TextBox 121"/>
            <p:cNvSpPr txBox="1"/>
            <p:nvPr/>
          </p:nvSpPr>
          <p:spPr>
            <a:xfrm>
              <a:off x="312960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123" name="TextBox 122"/>
            <p:cNvSpPr txBox="1"/>
            <p:nvPr/>
          </p:nvSpPr>
          <p:spPr>
            <a:xfrm>
              <a:off x="391269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124" name="TextBox 123"/>
            <p:cNvSpPr txBox="1"/>
            <p:nvPr/>
          </p:nvSpPr>
          <p:spPr>
            <a:xfrm>
              <a:off x="5629262" y="5682356"/>
              <a:ext cx="710651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125" name="TextBox 124"/>
            <p:cNvSpPr txBox="1"/>
            <p:nvPr/>
          </p:nvSpPr>
          <p:spPr>
            <a:xfrm>
              <a:off x="6481309" y="5682356"/>
              <a:ext cx="675773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126" name="TextBox 125"/>
            <p:cNvSpPr txBox="1"/>
            <p:nvPr/>
          </p:nvSpPr>
          <p:spPr>
            <a:xfrm>
              <a:off x="7338021" y="5682356"/>
              <a:ext cx="676888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cxnSp>
          <p:nvCxnSpPr>
            <p:cNvPr id="127" name="Elbow Connector 126"/>
            <p:cNvCxnSpPr/>
            <p:nvPr/>
          </p:nvCxnSpPr>
          <p:spPr bwMode="auto">
            <a:xfrm>
              <a:off x="4917486" y="6072901"/>
              <a:ext cx="479586" cy="1"/>
            </a:xfrm>
            <a:prstGeom prst="bentConnector3">
              <a:avLst/>
            </a:prstGeom>
            <a:ln w="19050" cmpd="sng">
              <a:solidFill>
                <a:srgbClr val="FE9406"/>
              </a:solidFill>
              <a:headEnd type="none" w="med" len="med"/>
              <a:tailEnd type="oval" w="med" len="sm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sp>
          <p:nvSpPr>
            <p:cNvPr id="128" name="TextBox 127"/>
            <p:cNvSpPr txBox="1"/>
            <p:nvPr/>
          </p:nvSpPr>
          <p:spPr>
            <a:xfrm>
              <a:off x="4799562" y="5682356"/>
              <a:ext cx="673407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Dephos</a:t>
              </a: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-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phorylation</a:t>
              </a:r>
              <a:endParaRPr lang="en-US" sz="950" dirty="0" smtClean="0">
                <a:solidFill>
                  <a:schemeClr val="bg1"/>
                </a:solidFill>
                <a:latin typeface="Arial Narrow"/>
                <a:cs typeface="Arial Narrow"/>
              </a:endParaRPr>
            </a:p>
          </p:txBody>
        </p:sp>
        <p:sp>
          <p:nvSpPr>
            <p:cNvPr id="129" name="TextBox 128"/>
            <p:cNvSpPr txBox="1"/>
            <p:nvPr/>
          </p:nvSpPr>
          <p:spPr>
            <a:xfrm>
              <a:off x="1636971" y="5771256"/>
              <a:ext cx="57066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solidFill>
                    <a:schemeClr val="bg1">
                      <a:lumMod val="75000"/>
                    </a:schemeClr>
                  </a:solidFill>
                  <a:latin typeface="Arial Narrow"/>
                  <a:cs typeface="Arial Narrow"/>
                </a:rPr>
                <a:t>Legend</a:t>
              </a:r>
              <a:endParaRPr lang="en-US" sz="1100" dirty="0">
                <a:solidFill>
                  <a:schemeClr val="bg1">
                    <a:lumMod val="75000"/>
                  </a:schemeClr>
                </a:solidFill>
                <a:latin typeface="Arial Narrow"/>
                <a:cs typeface="Arial Narrow"/>
              </a:endParaRPr>
            </a:p>
          </p:txBody>
        </p:sp>
      </p:grpSp>
      <p:sp>
        <p:nvSpPr>
          <p:cNvPr id="142" name="TextBox 141"/>
          <p:cNvSpPr txBox="1"/>
          <p:nvPr userDrawn="1"/>
        </p:nvSpPr>
        <p:spPr>
          <a:xfrm>
            <a:off x="6954350" y="6469149"/>
            <a:ext cx="19948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A5ADCB"/>
                </a:solidFill>
                <a:latin typeface="Arial Narrow"/>
                <a:cs typeface="Arial Narrow"/>
              </a:rPr>
              <a:t>Prepared by Dr. Steven Pelech</a:t>
            </a:r>
            <a:endParaRPr lang="en-US" sz="1200" dirty="0">
              <a:solidFill>
                <a:srgbClr val="A5ADCB"/>
              </a:solidFill>
              <a:latin typeface="Arial Narrow"/>
              <a:cs typeface="Arial Narrow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8" name="Elbow Connector 87"/>
          <p:cNvCxnSpPr/>
          <p:nvPr/>
        </p:nvCxnSpPr>
        <p:spPr bwMode="auto">
          <a:xfrm flipV="1">
            <a:off x="4605845" y="2730978"/>
            <a:ext cx="989182" cy="387272"/>
          </a:xfrm>
          <a:prstGeom prst="bentConnector3">
            <a:avLst>
              <a:gd name="adj1" fmla="val 39729"/>
            </a:avLst>
          </a:prstGeom>
          <a:ln w="28575" cmpd="sng">
            <a:solidFill>
              <a:srgbClr val="00C10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39" name="Text Box 173"/>
          <p:cNvSpPr txBox="1">
            <a:spLocks noChangeArrowheads="1"/>
          </p:cNvSpPr>
          <p:nvPr/>
        </p:nvSpPr>
        <p:spPr bwMode="auto">
          <a:xfrm>
            <a:off x="4258733" y="104506"/>
            <a:ext cx="4683638" cy="892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600" dirty="0" smtClean="0">
                <a:solidFill>
                  <a:srgbClr val="FFBB07"/>
                </a:solidFill>
                <a:latin typeface="Arial Narrow" charset="0"/>
              </a:rPr>
              <a:t>Casein Protein-serine                Kinase 1 Gamma 1</a:t>
            </a:r>
            <a:endParaRPr lang="en-US" sz="2600" dirty="0">
              <a:solidFill>
                <a:srgbClr val="FFBB07"/>
              </a:solidFill>
              <a:latin typeface="Arial Narrow" charset="0"/>
            </a:endParaRPr>
          </a:p>
        </p:txBody>
      </p:sp>
      <p:sp>
        <p:nvSpPr>
          <p:cNvPr id="143" name="Text Box 173"/>
          <p:cNvSpPr txBox="1">
            <a:spLocks noChangeArrowheads="1"/>
          </p:cNvSpPr>
          <p:nvPr/>
        </p:nvSpPr>
        <p:spPr bwMode="auto">
          <a:xfrm>
            <a:off x="309545" y="132319"/>
            <a:ext cx="4940818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Kinections</a:t>
            </a:r>
            <a:r>
              <a:rPr lang="en-US" sz="26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 Map Q9HCP0</a:t>
            </a:r>
            <a:endParaRPr lang="en-US" sz="2600" dirty="0">
              <a:solidFill>
                <a:schemeClr val="accent4">
                  <a:lumMod val="60000"/>
                  <a:lumOff val="40000"/>
                </a:schemeClr>
              </a:solidFill>
              <a:latin typeface="Arial"/>
              <a:cs typeface="Arial"/>
            </a:endParaRPr>
          </a:p>
        </p:txBody>
      </p:sp>
      <p:grpSp>
        <p:nvGrpSpPr>
          <p:cNvPr id="63" name="Group 62"/>
          <p:cNvGrpSpPr/>
          <p:nvPr/>
        </p:nvGrpSpPr>
        <p:grpSpPr>
          <a:xfrm>
            <a:off x="3560161" y="2887290"/>
            <a:ext cx="1079552" cy="445122"/>
            <a:chOff x="512417" y="1139280"/>
            <a:chExt cx="1226632" cy="524747"/>
          </a:xfrm>
        </p:grpSpPr>
        <p:sp>
          <p:nvSpPr>
            <p:cNvPr id="66" name="Rounded Rectangle 65"/>
            <p:cNvSpPr/>
            <p:nvPr/>
          </p:nvSpPr>
          <p:spPr bwMode="auto">
            <a:xfrm>
              <a:off x="587935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69" name="Rectangle 68"/>
            <p:cNvSpPr/>
            <p:nvPr/>
          </p:nvSpPr>
          <p:spPr>
            <a:xfrm>
              <a:off x="512417" y="1139280"/>
              <a:ext cx="1226632" cy="52474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bg1"/>
                  </a:solidFill>
                  <a:latin typeface="Arial" charset="0"/>
                </a:rPr>
                <a:t>CK1</a:t>
              </a:r>
              <a:r>
                <a:rPr lang="en-US" sz="1050" dirty="0" smtClean="0">
                  <a:solidFill>
                    <a:schemeClr val="bg1"/>
                  </a:solidFill>
                  <a:latin typeface="Symbol" charset="2"/>
                  <a:cs typeface="Symbol" charset="2"/>
                </a:rPr>
                <a:t>g</a:t>
              </a:r>
              <a:r>
                <a:rPr lang="en-US" sz="1050" dirty="0" smtClean="0">
                  <a:solidFill>
                    <a:schemeClr val="bg1"/>
                  </a:solidFill>
                  <a:latin typeface="Arial" charset="0"/>
                </a:rPr>
                <a:t>/CSNK1G</a:t>
              </a:r>
              <a:endParaRPr lang="en-US" sz="105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Q9HCP0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81" name="Group 80"/>
          <p:cNvGrpSpPr/>
          <p:nvPr/>
        </p:nvGrpSpPr>
        <p:grpSpPr>
          <a:xfrm>
            <a:off x="5312202" y="2857494"/>
            <a:ext cx="1106841" cy="466427"/>
            <a:chOff x="507046" y="3634424"/>
            <a:chExt cx="1257639" cy="549865"/>
          </a:xfrm>
        </p:grpSpPr>
        <p:sp>
          <p:nvSpPr>
            <p:cNvPr id="82" name="Snip Same Side Corner Rectangle 81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83" name="TextBox 82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LRP6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O75581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92" name="Group 91"/>
          <p:cNvGrpSpPr/>
          <p:nvPr/>
        </p:nvGrpSpPr>
        <p:grpSpPr>
          <a:xfrm>
            <a:off x="5502417" y="2598334"/>
            <a:ext cx="715674" cy="246221"/>
            <a:chOff x="7620676" y="5012167"/>
            <a:chExt cx="862158" cy="350482"/>
          </a:xfrm>
        </p:grpSpPr>
        <p:sp>
          <p:nvSpPr>
            <p:cNvPr id="93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94" name="Text Box 154"/>
            <p:cNvSpPr txBox="1">
              <a:spLocks noChangeArrowheads="1"/>
            </p:cNvSpPr>
            <p:nvPr/>
          </p:nvSpPr>
          <p:spPr bwMode="auto">
            <a:xfrm>
              <a:off x="7620676" y="501216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+T1479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976691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751</TotalTime>
  <Words>19</Words>
  <Application>Microsoft Macintosh PowerPoint</Application>
  <PresentationFormat>On-screen Show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Theme</vt:lpstr>
      <vt:lpstr>PowerPoint Presentation</vt:lpstr>
    </vt:vector>
  </TitlesOfParts>
  <Company>University of British Columbia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Steven Pelech</dc:creator>
  <cp:lastModifiedBy>Steven Pelech</cp:lastModifiedBy>
  <cp:revision>75</cp:revision>
  <dcterms:created xsi:type="dcterms:W3CDTF">2014-02-16T01:31:59Z</dcterms:created>
  <dcterms:modified xsi:type="dcterms:W3CDTF">2016-03-21T23:01:50Z</dcterms:modified>
</cp:coreProperties>
</file>